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4"/>
    <p:sldId id="257" r:id="rId35"/>
    <p:sldId id="258" r:id="rId36"/>
    <p:sldId id="259" r:id="rId37"/>
    <p:sldId id="260" r:id="rId38"/>
    <p:sldId id="261" r:id="rId39"/>
    <p:sldId id="262" r:id="rId40"/>
    <p:sldId id="263" r:id="rId41"/>
    <p:sldId id="264" r:id="rId42"/>
    <p:sldId id="265" r:id="rId43"/>
    <p:sldId id="266" r:id="rId44"/>
    <p:sldId id="267" r:id="rId45"/>
    <p:sldId id="268" r:id="rId46"/>
    <p:sldId id="269" r:id="rId47"/>
    <p:sldId id="270" r:id="rId48"/>
    <p:sldId id="271" r:id="rId49"/>
    <p:sldId id="272" r:id="rId50"/>
    <p:sldId id="273" r:id="rId51"/>
    <p:sldId id="274" r:id="rId52"/>
    <p:sldId id="275" r:id="rId53"/>
    <p:sldId id="276" r:id="rId54"/>
    <p:sldId id="277" r:id="rId55"/>
    <p:sldId id="278" r:id="rId56"/>
    <p:sldId id="279" r:id="rId57"/>
    <p:sldId id="280" r:id="rId58"/>
    <p:sldId id="281" r:id="rId59"/>
  </p:sldIdLst>
  <p:sldSz cx="18288000" cy="10287000"/>
  <p:notesSz cx="6858000" cy="9144000"/>
  <p:embeddedFontLst>
    <p:embeddedFont>
      <p:font typeface="Oswald" charset="1" panose="00000500000000000000"/>
      <p:regular r:id="rId6"/>
    </p:embeddedFont>
    <p:embeddedFont>
      <p:font typeface="Oswald Bold" charset="1" panose="00000800000000000000"/>
      <p:regular r:id="rId7"/>
    </p:embeddedFont>
    <p:embeddedFont>
      <p:font typeface="Arimo" charset="1" panose="020B0604020202020204"/>
      <p:regular r:id="rId8"/>
    </p:embeddedFont>
    <p:embeddedFont>
      <p:font typeface="Arimo Bold" charset="1" panose="020B0704020202020204"/>
      <p:regular r:id="rId9"/>
    </p:embeddedFont>
    <p:embeddedFont>
      <p:font typeface="Arimo Italics" charset="1" panose="020B0604020202090204"/>
      <p:regular r:id="rId10"/>
    </p:embeddedFont>
    <p:embeddedFont>
      <p:font typeface="Arimo Bold Italics" charset="1" panose="020B0704020202090204"/>
      <p:regular r:id="rId11"/>
    </p:embeddedFont>
    <p:embeddedFont>
      <p:font typeface="DM Sans" charset="1" panose="00000000000000000000"/>
      <p:regular r:id="rId12"/>
    </p:embeddedFont>
    <p:embeddedFont>
      <p:font typeface="DM Sans Bold" charset="1" panose="00000000000000000000"/>
      <p:regular r:id="rId13"/>
    </p:embeddedFont>
    <p:embeddedFont>
      <p:font typeface="DM Sans Italics" charset="1" panose="00000000000000000000"/>
      <p:regular r:id="rId14"/>
    </p:embeddedFont>
    <p:embeddedFont>
      <p:font typeface="DM Sans Bold Italics" charset="1" panose="00000000000000000000"/>
      <p:regular r:id="rId15"/>
    </p:embeddedFont>
    <p:embeddedFont>
      <p:font typeface="Canva Sans" charset="1" panose="020B0503030501040103"/>
      <p:regular r:id="rId16"/>
    </p:embeddedFont>
    <p:embeddedFont>
      <p:font typeface="Canva Sans Bold" charset="1" panose="020B0803030501040103"/>
      <p:regular r:id="rId17"/>
    </p:embeddedFont>
    <p:embeddedFont>
      <p:font typeface="Canva Sans Italics" charset="1" panose="020B0503030501040103"/>
      <p:regular r:id="rId18"/>
    </p:embeddedFont>
    <p:embeddedFont>
      <p:font typeface="Canva Sans Bold Italics" charset="1" panose="020B0803030501040103"/>
      <p:regular r:id="rId19"/>
    </p:embeddedFont>
    <p:embeddedFont>
      <p:font typeface="Canva Sans Medium" charset="1" panose="020B0603030501040103"/>
      <p:regular r:id="rId20"/>
    </p:embeddedFont>
    <p:embeddedFont>
      <p:font typeface="Canva Sans Medium Italics" charset="1" panose="020B0603030501040103"/>
      <p:regular r:id="rId21"/>
    </p:embeddedFont>
    <p:embeddedFont>
      <p:font typeface="Open Sauce" charset="1" panose="00000500000000000000"/>
      <p:regular r:id="rId22"/>
    </p:embeddedFont>
    <p:embeddedFont>
      <p:font typeface="Open Sauce Bold" charset="1" panose="00000800000000000000"/>
      <p:regular r:id="rId23"/>
    </p:embeddedFont>
    <p:embeddedFont>
      <p:font typeface="Open Sauce Italics" charset="1" panose="00000500000000000000"/>
      <p:regular r:id="rId24"/>
    </p:embeddedFont>
    <p:embeddedFont>
      <p:font typeface="Open Sauce Bold Italics" charset="1" panose="00000800000000000000"/>
      <p:regular r:id="rId25"/>
    </p:embeddedFont>
    <p:embeddedFont>
      <p:font typeface="Open Sauce Light" charset="1" panose="00000400000000000000"/>
      <p:regular r:id="rId26"/>
    </p:embeddedFont>
    <p:embeddedFont>
      <p:font typeface="Open Sauce Light Italics" charset="1" panose="00000400000000000000"/>
      <p:regular r:id="rId27"/>
    </p:embeddedFont>
    <p:embeddedFont>
      <p:font typeface="Open Sauce Medium" charset="1" panose="00000600000000000000"/>
      <p:regular r:id="rId28"/>
    </p:embeddedFont>
    <p:embeddedFont>
      <p:font typeface="Open Sauce Medium Italics" charset="1" panose="00000600000000000000"/>
      <p:regular r:id="rId29"/>
    </p:embeddedFont>
    <p:embeddedFont>
      <p:font typeface="Open Sauce Semi-Bold" charset="1" panose="00000700000000000000"/>
      <p:regular r:id="rId30"/>
    </p:embeddedFont>
    <p:embeddedFont>
      <p:font typeface="Open Sauce Semi-Bold Italics" charset="1" panose="00000700000000000000"/>
      <p:regular r:id="rId31"/>
    </p:embeddedFont>
    <p:embeddedFont>
      <p:font typeface="Open Sauce Heavy" charset="1" panose="00000A00000000000000"/>
      <p:regular r:id="rId32"/>
    </p:embeddedFont>
    <p:embeddedFont>
      <p:font typeface="Open Sauce Heavy Italics" charset="1" panose="00000A00000000000000"/>
      <p:regular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slides/slide1.xml" Type="http://schemas.openxmlformats.org/officeDocument/2006/relationships/slide"/><Relationship Id="rId35" Target="slides/slide2.xml" Type="http://schemas.openxmlformats.org/officeDocument/2006/relationships/slide"/><Relationship Id="rId36" Target="slides/slide3.xml" Type="http://schemas.openxmlformats.org/officeDocument/2006/relationships/slide"/><Relationship Id="rId37" Target="slides/slide4.xml" Type="http://schemas.openxmlformats.org/officeDocument/2006/relationships/slide"/><Relationship Id="rId38" Target="slides/slide5.xml" Type="http://schemas.openxmlformats.org/officeDocument/2006/relationships/slide"/><Relationship Id="rId39" Target="slides/slide6.xml" Type="http://schemas.openxmlformats.org/officeDocument/2006/relationships/slide"/><Relationship Id="rId4" Target="theme/theme1.xml" Type="http://schemas.openxmlformats.org/officeDocument/2006/relationships/theme"/><Relationship Id="rId40" Target="slides/slide7.xml" Type="http://schemas.openxmlformats.org/officeDocument/2006/relationships/slide"/><Relationship Id="rId41" Target="slides/slide8.xml" Type="http://schemas.openxmlformats.org/officeDocument/2006/relationships/slide"/><Relationship Id="rId42" Target="slides/slide9.xml" Type="http://schemas.openxmlformats.org/officeDocument/2006/relationships/slide"/><Relationship Id="rId43" Target="slides/slide10.xml" Type="http://schemas.openxmlformats.org/officeDocument/2006/relationships/slide"/><Relationship Id="rId44" Target="slides/slide11.xml" Type="http://schemas.openxmlformats.org/officeDocument/2006/relationships/slide"/><Relationship Id="rId45" Target="slides/slide12.xml" Type="http://schemas.openxmlformats.org/officeDocument/2006/relationships/slide"/><Relationship Id="rId46" Target="slides/slide13.xml" Type="http://schemas.openxmlformats.org/officeDocument/2006/relationships/slide"/><Relationship Id="rId47" Target="slides/slide14.xml" Type="http://schemas.openxmlformats.org/officeDocument/2006/relationships/slide"/><Relationship Id="rId48" Target="slides/slide15.xml" Type="http://schemas.openxmlformats.org/officeDocument/2006/relationships/slide"/><Relationship Id="rId49" Target="slides/slide16.xml" Type="http://schemas.openxmlformats.org/officeDocument/2006/relationships/slide"/><Relationship Id="rId5" Target="tableStyles.xml" Type="http://schemas.openxmlformats.org/officeDocument/2006/relationships/tableStyles"/><Relationship Id="rId50" Target="slides/slide17.xml" Type="http://schemas.openxmlformats.org/officeDocument/2006/relationships/slide"/><Relationship Id="rId51" Target="slides/slide18.xml" Type="http://schemas.openxmlformats.org/officeDocument/2006/relationships/slide"/><Relationship Id="rId52" Target="slides/slide19.xml" Type="http://schemas.openxmlformats.org/officeDocument/2006/relationships/slide"/><Relationship Id="rId53" Target="slides/slide20.xml" Type="http://schemas.openxmlformats.org/officeDocument/2006/relationships/slide"/><Relationship Id="rId54" Target="slides/slide21.xml" Type="http://schemas.openxmlformats.org/officeDocument/2006/relationships/slide"/><Relationship Id="rId55" Target="slides/slide22.xml" Type="http://schemas.openxmlformats.org/officeDocument/2006/relationships/slide"/><Relationship Id="rId56" Target="slides/slide23.xml" Type="http://schemas.openxmlformats.org/officeDocument/2006/relationships/slide"/><Relationship Id="rId57" Target="slides/slide24.xml" Type="http://schemas.openxmlformats.org/officeDocument/2006/relationships/slide"/><Relationship Id="rId58" Target="slides/slide25.xml" Type="http://schemas.openxmlformats.org/officeDocument/2006/relationships/slide"/><Relationship Id="rId59" Target="slides/slide26.xml" Type="http://schemas.openxmlformats.org/officeDocument/2006/relationships/slide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4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4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4.png" Type="http://schemas.openxmlformats.org/officeDocument/2006/relationships/image"/><Relationship Id="rId4" Target="../media/image15.svg" Type="http://schemas.openxmlformats.org/officeDocument/2006/relationships/image"/><Relationship Id="rId5" Target="../media/image4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.svg" Type="http://schemas.openxmlformats.org/officeDocument/2006/relationships/image"/><Relationship Id="rId2" Target="../media/image1.png" Type="http://schemas.openxmlformats.org/officeDocument/2006/relationships/image"/><Relationship Id="rId3" Target="../media/image5.png" Type="http://schemas.openxmlformats.org/officeDocument/2006/relationships/image"/><Relationship Id="rId4" Target="../media/image6.png" Type="http://schemas.openxmlformats.org/officeDocument/2006/relationships/image"/><Relationship Id="rId5" Target="../media/image7.png" Type="http://schemas.openxmlformats.org/officeDocument/2006/relationships/image"/><Relationship Id="rId6" Target="../media/image8.jpeg" Type="http://schemas.openxmlformats.org/officeDocument/2006/relationships/image"/><Relationship Id="rId7" Target="../media/image9.jpeg" Type="http://schemas.openxmlformats.org/officeDocument/2006/relationships/image"/><Relationship Id="rId8" Target="../media/image4.png" Type="http://schemas.openxmlformats.org/officeDocument/2006/relationships/image"/><Relationship Id="rId9" Target="../media/image2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6.png" Type="http://schemas.openxmlformats.org/officeDocument/2006/relationships/image"/><Relationship Id="rId4" Target="../media/image17.svg" Type="http://schemas.openxmlformats.org/officeDocument/2006/relationships/image"/><Relationship Id="rId5" Target="../media/image18.png" Type="http://schemas.openxmlformats.org/officeDocument/2006/relationships/image"/><Relationship Id="rId6" Target="../media/image4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6.png" Type="http://schemas.openxmlformats.org/officeDocument/2006/relationships/image"/><Relationship Id="rId4" Target="../media/image17.svg" Type="http://schemas.openxmlformats.org/officeDocument/2006/relationships/image"/><Relationship Id="rId5" Target="../media/image4.png" Type="http://schemas.openxmlformats.org/officeDocument/2006/relationships/image"/><Relationship Id="rId6" Target="../media/image19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4.png" Type="http://schemas.openxmlformats.org/officeDocument/2006/relationships/image"/><Relationship Id="rId4" Target="../media/image15.svg" Type="http://schemas.openxmlformats.org/officeDocument/2006/relationships/image"/><Relationship Id="rId5" Target="../media/image4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https://arxiv.org/abs/1809.07572" TargetMode="External" Type="http://schemas.openxmlformats.org/officeDocument/2006/relationships/hyperlink"/><Relationship Id="rId7" Target="https://ieeexplore.ieee.org/abstract/document/10359318" TargetMode="External" Type="http://schemas.openxmlformats.org/officeDocument/2006/relationships/hyperlink"/><Relationship Id="rId8" Target="https://ieeexplore.ieee.org/abstract/document/9519422" TargetMode="External" Type="http://schemas.openxmlformats.org/officeDocument/2006/relationships/hyperlink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4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12.png" Type="http://schemas.openxmlformats.org/officeDocument/2006/relationships/image"/><Relationship Id="rId7" Target="../media/image13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4.png" Type="http://schemas.openxmlformats.org/officeDocument/2006/relationships/image"/><Relationship Id="rId4" Target="../media/image15.svg" Type="http://schemas.openxmlformats.org/officeDocument/2006/relationships/image"/><Relationship Id="rId5" Target="../media/image4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7659121">
            <a:off x="15091031" y="5585714"/>
            <a:ext cx="7629294" cy="7828566"/>
          </a:xfrm>
          <a:custGeom>
            <a:avLst/>
            <a:gdLst/>
            <a:ahLst/>
            <a:cxnLst/>
            <a:rect r="r" b="b" t="t" l="l"/>
            <a:pathLst>
              <a:path h="7828566" w="7629294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3258071" y="-4629150"/>
            <a:ext cx="9022634" cy="9258300"/>
          </a:xfrm>
          <a:custGeom>
            <a:avLst/>
            <a:gdLst/>
            <a:ahLst/>
            <a:cxnLst/>
            <a:rect r="r" b="b" t="t" l="l"/>
            <a:pathLst>
              <a:path h="9258300" w="9022634">
                <a:moveTo>
                  <a:pt x="0" y="0"/>
                </a:moveTo>
                <a:lnTo>
                  <a:pt x="9022634" y="0"/>
                </a:lnTo>
                <a:lnTo>
                  <a:pt x="9022634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785370" y="176729"/>
            <a:ext cx="2430762" cy="1305614"/>
          </a:xfrm>
          <a:custGeom>
            <a:avLst/>
            <a:gdLst/>
            <a:ahLst/>
            <a:cxnLst/>
            <a:rect r="r" b="b" t="t" l="l"/>
            <a:pathLst>
              <a:path h="1305614" w="2430762">
                <a:moveTo>
                  <a:pt x="0" y="0"/>
                </a:moveTo>
                <a:lnTo>
                  <a:pt x="2430762" y="0"/>
                </a:lnTo>
                <a:lnTo>
                  <a:pt x="2430762" y="1305614"/>
                </a:lnTo>
                <a:lnTo>
                  <a:pt x="0" y="130561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43088" r="0" b="-43088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882105" y="1883488"/>
            <a:ext cx="12686300" cy="27456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69"/>
              </a:lnSpc>
            </a:pPr>
            <a:r>
              <a:rPr lang="en-US" sz="3963" spc="388">
                <a:solidFill>
                  <a:srgbClr val="231F20"/>
                </a:solidFill>
                <a:latin typeface="Oswald Bold"/>
              </a:rPr>
              <a:t>UE21CS390A – CAPSTONE PROJECT REVIEW #2</a:t>
            </a:r>
          </a:p>
          <a:p>
            <a:pPr algn="ctr">
              <a:lnSpc>
                <a:spcPts val="5469"/>
              </a:lnSpc>
            </a:pPr>
            <a:r>
              <a:rPr lang="en-US" sz="3963" spc="388">
                <a:solidFill>
                  <a:srgbClr val="231F20"/>
                </a:solidFill>
                <a:latin typeface="Oswald Bold"/>
              </a:rPr>
              <a:t>(Project Requirements Specification and Literature Survey)</a:t>
            </a:r>
          </a:p>
          <a:p>
            <a:pPr algn="ctr">
              <a:lnSpc>
                <a:spcPts val="5469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1253246" y="5410205"/>
            <a:ext cx="15340808" cy="34532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486"/>
              </a:lnSpc>
              <a:spcBef>
                <a:spcPct val="0"/>
              </a:spcBef>
            </a:pPr>
            <a:r>
              <a:rPr lang="en-US" sz="3919" u="sng">
                <a:solidFill>
                  <a:srgbClr val="231F20"/>
                </a:solidFill>
                <a:latin typeface="Canva Sans Bold"/>
              </a:rPr>
              <a:t>Project Title</a:t>
            </a:r>
            <a:r>
              <a:rPr lang="en-US" sz="3919">
                <a:solidFill>
                  <a:srgbClr val="231F20"/>
                </a:solidFill>
                <a:latin typeface="Canva Sans Bold"/>
              </a:rPr>
              <a:t> : Detection of Euphemism using BERT Model</a:t>
            </a:r>
          </a:p>
          <a:p>
            <a:pPr algn="just">
              <a:lnSpc>
                <a:spcPts val="5486"/>
              </a:lnSpc>
              <a:spcBef>
                <a:spcPct val="0"/>
              </a:spcBef>
            </a:pPr>
            <a:r>
              <a:rPr lang="en-US" sz="3919" u="sng">
                <a:solidFill>
                  <a:srgbClr val="231F20"/>
                </a:solidFill>
                <a:latin typeface="Canva Sans Bold"/>
              </a:rPr>
              <a:t>Project ID </a:t>
            </a:r>
            <a:r>
              <a:rPr lang="en-US" sz="3919">
                <a:solidFill>
                  <a:srgbClr val="231F20"/>
                </a:solidFill>
                <a:latin typeface="Canva Sans Bold"/>
              </a:rPr>
              <a:t>: 66</a:t>
            </a:r>
          </a:p>
          <a:p>
            <a:pPr>
              <a:lnSpc>
                <a:spcPts val="5486"/>
              </a:lnSpc>
              <a:spcBef>
                <a:spcPct val="0"/>
              </a:spcBef>
            </a:pPr>
            <a:r>
              <a:rPr lang="en-US" sz="3919" u="sng">
                <a:solidFill>
                  <a:srgbClr val="231F20"/>
                </a:solidFill>
                <a:latin typeface="Canva Sans Bold"/>
              </a:rPr>
              <a:t>Project Guide</a:t>
            </a:r>
            <a:r>
              <a:rPr lang="en-US" sz="3919">
                <a:solidFill>
                  <a:srgbClr val="231F20"/>
                </a:solidFill>
                <a:latin typeface="Canva Sans Bold"/>
              </a:rPr>
              <a:t>: Dr. Kamatchi Priya L</a:t>
            </a:r>
          </a:p>
          <a:p>
            <a:pPr algn="ctr">
              <a:lnSpc>
                <a:spcPts val="5486"/>
              </a:lnSpc>
              <a:spcBef>
                <a:spcPct val="0"/>
              </a:spcBef>
            </a:pPr>
          </a:p>
          <a:p>
            <a:pPr algn="ctr">
              <a:lnSpc>
                <a:spcPts val="5486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076980" y="745925"/>
            <a:ext cx="12134040" cy="8729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03"/>
              </a:lnSpc>
            </a:pPr>
            <a:r>
              <a:rPr lang="en-US" sz="5147" spc="272">
                <a:solidFill>
                  <a:srgbClr val="231F20"/>
                </a:solidFill>
                <a:latin typeface="Oswald Bold"/>
              </a:rPr>
              <a:t> RISKS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4479722" y="-4833750"/>
            <a:ext cx="7616557" cy="7815497"/>
          </a:xfrm>
          <a:custGeom>
            <a:avLst/>
            <a:gdLst/>
            <a:ahLst/>
            <a:cxnLst/>
            <a:rect r="r" b="b" t="t" l="l"/>
            <a:pathLst>
              <a:path h="7815497" w="761655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4176364">
            <a:off x="-4453389" y="7461249"/>
            <a:ext cx="7616557" cy="7815497"/>
          </a:xfrm>
          <a:custGeom>
            <a:avLst/>
            <a:gdLst/>
            <a:ahLst/>
            <a:cxnLst/>
            <a:rect r="r" b="b" t="t" l="l"/>
            <a:pathLst>
              <a:path h="7815497" w="7616557">
                <a:moveTo>
                  <a:pt x="0" y="0"/>
                </a:moveTo>
                <a:lnTo>
                  <a:pt x="7616557" y="0"/>
                </a:lnTo>
                <a:lnTo>
                  <a:pt x="7616557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857238" y="0"/>
            <a:ext cx="2430762" cy="1305614"/>
          </a:xfrm>
          <a:custGeom>
            <a:avLst/>
            <a:gdLst/>
            <a:ahLst/>
            <a:cxnLst/>
            <a:rect r="r" b="b" t="t" l="l"/>
            <a:pathLst>
              <a:path h="1305614" w="2430762">
                <a:moveTo>
                  <a:pt x="0" y="0"/>
                </a:moveTo>
                <a:lnTo>
                  <a:pt x="2430762" y="0"/>
                </a:lnTo>
                <a:lnTo>
                  <a:pt x="2430762" y="1305614"/>
                </a:lnTo>
                <a:lnTo>
                  <a:pt x="0" y="130561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43088" r="0" b="-43088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873058" y="2023894"/>
            <a:ext cx="16541884" cy="76761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72549" indent="-386275" lvl="1">
              <a:lnSpc>
                <a:spcPts val="4938"/>
              </a:lnSpc>
              <a:buFont typeface="Arial"/>
              <a:buChar char="•"/>
            </a:pPr>
            <a:r>
              <a:rPr lang="en-US" sz="3578" spc="350">
                <a:solidFill>
                  <a:srgbClr val="231F20"/>
                </a:solidFill>
                <a:latin typeface="DM Sans Bold"/>
              </a:rPr>
              <a:t>Model Bias: </a:t>
            </a:r>
            <a:r>
              <a:rPr lang="en-US" sz="3578" spc="350">
                <a:solidFill>
                  <a:srgbClr val="231F20"/>
                </a:solidFill>
                <a:latin typeface="DM Sans"/>
              </a:rPr>
              <a:t>Risk of biased models leading to unfair or inaccurate toxicity detection.</a:t>
            </a:r>
          </a:p>
          <a:p>
            <a:pPr marL="729370" indent="-364685" lvl="1">
              <a:lnSpc>
                <a:spcPts val="4662"/>
              </a:lnSpc>
              <a:buFont typeface="Arial"/>
              <a:buChar char="•"/>
            </a:pPr>
            <a:r>
              <a:rPr lang="en-US" sz="3378" spc="331">
                <a:solidFill>
                  <a:srgbClr val="231F20"/>
                </a:solidFill>
                <a:latin typeface="DM Sans Bold"/>
              </a:rPr>
              <a:t>False Positives/Negatives:</a:t>
            </a:r>
            <a:r>
              <a:rPr lang="en-US" sz="3378" spc="331">
                <a:solidFill>
                  <a:srgbClr val="231F20"/>
                </a:solidFill>
                <a:latin typeface="DM Sans"/>
              </a:rPr>
              <a:t> Risk of over-filtering non-toxic content or missing toxic content.</a:t>
            </a:r>
          </a:p>
          <a:p>
            <a:pPr marL="729370" indent="-364685" lvl="1">
              <a:lnSpc>
                <a:spcPts val="4662"/>
              </a:lnSpc>
              <a:buFont typeface="Arial"/>
              <a:buChar char="•"/>
            </a:pPr>
            <a:r>
              <a:rPr lang="en-US" sz="3378" spc="331">
                <a:solidFill>
                  <a:srgbClr val="231F20"/>
                </a:solidFill>
                <a:latin typeface="DM Sans Bold"/>
              </a:rPr>
              <a:t>Adversarial Attacks:</a:t>
            </a:r>
            <a:r>
              <a:rPr lang="en-US" sz="3378" spc="331">
                <a:solidFill>
                  <a:srgbClr val="231F20"/>
                </a:solidFill>
                <a:latin typeface="DM Sans"/>
              </a:rPr>
              <a:t> Risk of malicious users evading detection systems.</a:t>
            </a:r>
          </a:p>
          <a:p>
            <a:pPr marL="729370" indent="-364685" lvl="1">
              <a:lnSpc>
                <a:spcPts val="4662"/>
              </a:lnSpc>
              <a:buFont typeface="Arial"/>
              <a:buChar char="•"/>
            </a:pPr>
            <a:r>
              <a:rPr lang="en-US" sz="3378" spc="331">
                <a:solidFill>
                  <a:srgbClr val="231F20"/>
                </a:solidFill>
                <a:latin typeface="DM Sans Bold"/>
              </a:rPr>
              <a:t>Privacy Breaches:</a:t>
            </a:r>
            <a:r>
              <a:rPr lang="en-US" sz="3378" spc="331">
                <a:solidFill>
                  <a:srgbClr val="231F20"/>
                </a:solidFill>
                <a:latin typeface="DM Sans"/>
              </a:rPr>
              <a:t> Risk of exposing sensitive user data during analysis.</a:t>
            </a:r>
          </a:p>
          <a:p>
            <a:pPr marL="729370" indent="-364685" lvl="1">
              <a:lnSpc>
                <a:spcPts val="4662"/>
              </a:lnSpc>
              <a:buFont typeface="Arial"/>
              <a:buChar char="•"/>
            </a:pPr>
            <a:r>
              <a:rPr lang="en-US" sz="3378" spc="331">
                <a:solidFill>
                  <a:srgbClr val="231F20"/>
                </a:solidFill>
                <a:latin typeface="DM Sans Bold"/>
              </a:rPr>
              <a:t>System Downtime:</a:t>
            </a:r>
            <a:r>
              <a:rPr lang="en-US" sz="3378" spc="331">
                <a:solidFill>
                  <a:srgbClr val="231F20"/>
                </a:solidFill>
                <a:latin typeface="DM Sans"/>
              </a:rPr>
              <a:t> Risk of disruptions impacting platform availability.</a:t>
            </a:r>
          </a:p>
          <a:p>
            <a:pPr marL="729370" indent="-364685" lvl="1">
              <a:lnSpc>
                <a:spcPts val="4662"/>
              </a:lnSpc>
              <a:buFont typeface="Arial"/>
              <a:buChar char="•"/>
            </a:pPr>
            <a:r>
              <a:rPr lang="en-US" sz="3378" spc="331">
                <a:solidFill>
                  <a:srgbClr val="231F20"/>
                </a:solidFill>
                <a:latin typeface="DM Sans Bold"/>
              </a:rPr>
              <a:t>Legal/Ethical Concerns</a:t>
            </a:r>
            <a:r>
              <a:rPr lang="en-US" sz="3378" spc="331">
                <a:solidFill>
                  <a:srgbClr val="231F20"/>
                </a:solidFill>
                <a:latin typeface="DM Sans"/>
              </a:rPr>
              <a:t>: Risk of legal liabilities and ethical implications.</a:t>
            </a:r>
          </a:p>
          <a:p>
            <a:pPr>
              <a:lnSpc>
                <a:spcPts val="4386"/>
              </a:lnSpc>
            </a:pP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7659121">
            <a:off x="-5262579" y="6816522"/>
            <a:ext cx="7629294" cy="7828566"/>
          </a:xfrm>
          <a:custGeom>
            <a:avLst/>
            <a:gdLst/>
            <a:ahLst/>
            <a:cxnLst/>
            <a:rect r="r" b="b" t="t" l="l"/>
            <a:pathLst>
              <a:path h="7828566" w="7629294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-628209" y="885825"/>
            <a:ext cx="19544417" cy="13816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83"/>
              </a:lnSpc>
            </a:pPr>
            <a:r>
              <a:rPr lang="en-US" sz="8176" spc="801">
                <a:solidFill>
                  <a:srgbClr val="231F20"/>
                </a:solidFill>
                <a:latin typeface="Oswald Bold"/>
              </a:rPr>
              <a:t>FUNCTIONAL REQUIREMENTS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2016048">
            <a:off x="12243487" y="-1005305"/>
            <a:ext cx="10749463" cy="2687366"/>
          </a:xfrm>
          <a:custGeom>
            <a:avLst/>
            <a:gdLst/>
            <a:ahLst/>
            <a:cxnLst/>
            <a:rect r="r" b="b" t="t" l="l"/>
            <a:pathLst>
              <a:path h="2687366" w="10749463">
                <a:moveTo>
                  <a:pt x="0" y="0"/>
                </a:moveTo>
                <a:lnTo>
                  <a:pt x="10749463" y="0"/>
                </a:lnTo>
                <a:lnTo>
                  <a:pt x="10749463" y="2687365"/>
                </a:lnTo>
                <a:lnTo>
                  <a:pt x="0" y="26873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857238" y="0"/>
            <a:ext cx="2430762" cy="1305614"/>
          </a:xfrm>
          <a:custGeom>
            <a:avLst/>
            <a:gdLst/>
            <a:ahLst/>
            <a:cxnLst/>
            <a:rect r="r" b="b" t="t" l="l"/>
            <a:pathLst>
              <a:path h="1305614" w="2430762">
                <a:moveTo>
                  <a:pt x="0" y="0"/>
                </a:moveTo>
                <a:lnTo>
                  <a:pt x="2430762" y="0"/>
                </a:lnTo>
                <a:lnTo>
                  <a:pt x="2430762" y="1305614"/>
                </a:lnTo>
                <a:lnTo>
                  <a:pt x="0" y="130561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43088" r="0" b="-43088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927670" y="3072174"/>
            <a:ext cx="16118022" cy="62782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40"/>
              </a:lnSpc>
            </a:pPr>
            <a:r>
              <a:rPr lang="en-US" sz="3000" spc="294" u="sng">
                <a:solidFill>
                  <a:srgbClr val="231F20"/>
                </a:solidFill>
                <a:latin typeface="Open Sauce Bold"/>
              </a:rPr>
              <a:t>Data Input:</a:t>
            </a:r>
          </a:p>
          <a:p>
            <a:pPr marL="588139" indent="-294070" lvl="1">
              <a:lnSpc>
                <a:spcPts val="3759"/>
              </a:lnSpc>
              <a:buFont typeface="Arial"/>
              <a:buChar char="•"/>
            </a:pPr>
            <a:r>
              <a:rPr lang="en-US" sz="2724" spc="266">
                <a:solidFill>
                  <a:srgbClr val="231F20"/>
                </a:solidFill>
                <a:latin typeface="Open Sauce Bold"/>
              </a:rPr>
              <a:t>The system should be able to accept text data in various formats like text and audio.</a:t>
            </a:r>
          </a:p>
          <a:p>
            <a:pPr marL="588139" indent="-294070" lvl="1">
              <a:lnSpc>
                <a:spcPts val="3759"/>
              </a:lnSpc>
              <a:buFont typeface="Arial"/>
              <a:buChar char="•"/>
            </a:pPr>
            <a:r>
              <a:rPr lang="en-US" sz="2724" spc="266">
                <a:solidFill>
                  <a:srgbClr val="231F20"/>
                </a:solidFill>
                <a:latin typeface="Open Sauce Bold"/>
              </a:rPr>
              <a:t>Preprocessing functionalities should be implemented to clean and prepare the text data (that is, tokenization, removal of punctuation, normalization).</a:t>
            </a:r>
          </a:p>
          <a:p>
            <a:pPr>
              <a:lnSpc>
                <a:spcPts val="3759"/>
              </a:lnSpc>
            </a:pPr>
          </a:p>
          <a:p>
            <a:pPr>
              <a:lnSpc>
                <a:spcPts val="4140"/>
              </a:lnSpc>
            </a:pPr>
            <a:r>
              <a:rPr lang="en-US" sz="3000" spc="294" u="sng">
                <a:solidFill>
                  <a:srgbClr val="231F20"/>
                </a:solidFill>
                <a:latin typeface="Open Sauce Bold"/>
              </a:rPr>
              <a:t>BERT Model:</a:t>
            </a:r>
          </a:p>
          <a:p>
            <a:pPr marL="588139" indent="-294070" lvl="1">
              <a:lnSpc>
                <a:spcPts val="3759"/>
              </a:lnSpc>
              <a:buFont typeface="Arial"/>
              <a:buChar char="•"/>
            </a:pPr>
            <a:r>
              <a:rPr lang="en-US" sz="2724" spc="266">
                <a:solidFill>
                  <a:srgbClr val="231F20"/>
                </a:solidFill>
                <a:latin typeface="Open Sauce Bold"/>
              </a:rPr>
              <a:t>The system should utilize a pre-trained BERT model for euphemism detection.</a:t>
            </a:r>
          </a:p>
          <a:p>
            <a:pPr marL="588139" indent="-294070" lvl="1">
              <a:lnSpc>
                <a:spcPts val="3759"/>
              </a:lnSpc>
              <a:buFont typeface="Arial"/>
              <a:buChar char="•"/>
            </a:pPr>
            <a:r>
              <a:rPr lang="en-US" sz="2724" spc="266">
                <a:solidFill>
                  <a:srgbClr val="231F20"/>
                </a:solidFill>
                <a:latin typeface="Open Sauce Bold"/>
              </a:rPr>
              <a:t>Fine-tuning of the chosen BERT model on a labeled euphemism dataset is required.</a:t>
            </a:r>
          </a:p>
          <a:p>
            <a:pPr>
              <a:lnSpc>
                <a:spcPts val="3759"/>
              </a:lnSpc>
            </a:pPr>
          </a:p>
          <a:p>
            <a:pPr>
              <a:lnSpc>
                <a:spcPts val="375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7659121">
            <a:off x="-4558506" y="6640503"/>
            <a:ext cx="7629294" cy="7828566"/>
          </a:xfrm>
          <a:custGeom>
            <a:avLst/>
            <a:gdLst/>
            <a:ahLst/>
            <a:cxnLst/>
            <a:rect r="r" b="b" t="t" l="l"/>
            <a:pathLst>
              <a:path h="7828566" w="7629294">
                <a:moveTo>
                  <a:pt x="0" y="0"/>
                </a:moveTo>
                <a:lnTo>
                  <a:pt x="7629294" y="0"/>
                </a:lnTo>
                <a:lnTo>
                  <a:pt x="7629294" y="7828567"/>
                </a:lnTo>
                <a:lnTo>
                  <a:pt x="0" y="78285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-743859" y="1065569"/>
            <a:ext cx="19544417" cy="13816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83"/>
              </a:lnSpc>
            </a:pPr>
            <a:r>
              <a:rPr lang="en-US" sz="8176" spc="801">
                <a:solidFill>
                  <a:srgbClr val="231F20"/>
                </a:solidFill>
                <a:latin typeface="Oswald Bold"/>
              </a:rPr>
              <a:t>FUNCTIONAL REQUIREMENTS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2016048">
            <a:off x="12243487" y="-1005305"/>
            <a:ext cx="10749463" cy="2687366"/>
          </a:xfrm>
          <a:custGeom>
            <a:avLst/>
            <a:gdLst/>
            <a:ahLst/>
            <a:cxnLst/>
            <a:rect r="r" b="b" t="t" l="l"/>
            <a:pathLst>
              <a:path h="2687366" w="10749463">
                <a:moveTo>
                  <a:pt x="0" y="0"/>
                </a:moveTo>
                <a:lnTo>
                  <a:pt x="10749463" y="0"/>
                </a:lnTo>
                <a:lnTo>
                  <a:pt x="10749463" y="2687365"/>
                </a:lnTo>
                <a:lnTo>
                  <a:pt x="0" y="26873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857238" y="0"/>
            <a:ext cx="2430762" cy="1305614"/>
          </a:xfrm>
          <a:custGeom>
            <a:avLst/>
            <a:gdLst/>
            <a:ahLst/>
            <a:cxnLst/>
            <a:rect r="r" b="b" t="t" l="l"/>
            <a:pathLst>
              <a:path h="1305614" w="2430762">
                <a:moveTo>
                  <a:pt x="0" y="0"/>
                </a:moveTo>
                <a:lnTo>
                  <a:pt x="2430762" y="0"/>
                </a:lnTo>
                <a:lnTo>
                  <a:pt x="2430762" y="1305614"/>
                </a:lnTo>
                <a:lnTo>
                  <a:pt x="0" y="130561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43088" r="0" b="-43088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548354" y="3531385"/>
            <a:ext cx="16069865" cy="44208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40"/>
              </a:lnSpc>
              <a:spcBef>
                <a:spcPct val="0"/>
              </a:spcBef>
            </a:pPr>
            <a:r>
              <a:rPr lang="en-US" sz="3000" spc="294" u="sng">
                <a:solidFill>
                  <a:srgbClr val="231F20"/>
                </a:solidFill>
                <a:latin typeface="Open Sauce Bold"/>
              </a:rPr>
              <a:t>Euphemism Detection:</a:t>
            </a:r>
          </a:p>
          <a:p>
            <a:pPr marL="588139" indent="-294070" lvl="1">
              <a:lnSpc>
                <a:spcPts val="3759"/>
              </a:lnSpc>
              <a:buFont typeface="Arial"/>
              <a:buChar char="•"/>
            </a:pPr>
            <a:r>
              <a:rPr lang="en-US" sz="2724" spc="266">
                <a:solidFill>
                  <a:srgbClr val="231F20"/>
                </a:solidFill>
                <a:latin typeface="Open Sauce Bold"/>
              </a:rPr>
              <a:t>The system should be able to identify euphemisms within the processed input data.</a:t>
            </a:r>
          </a:p>
          <a:p>
            <a:pPr>
              <a:lnSpc>
                <a:spcPts val="4140"/>
              </a:lnSpc>
            </a:pPr>
          </a:p>
          <a:p>
            <a:pPr>
              <a:lnSpc>
                <a:spcPts val="4140"/>
              </a:lnSpc>
              <a:spcBef>
                <a:spcPct val="0"/>
              </a:spcBef>
            </a:pPr>
            <a:r>
              <a:rPr lang="en-US" sz="3000" spc="294">
                <a:solidFill>
                  <a:srgbClr val="231F20"/>
                </a:solidFill>
                <a:latin typeface="Open Sauce Bold"/>
              </a:rPr>
              <a:t> </a:t>
            </a:r>
            <a:r>
              <a:rPr lang="en-US" sz="3000" spc="294" u="sng">
                <a:solidFill>
                  <a:srgbClr val="231F20"/>
                </a:solidFill>
                <a:latin typeface="Open Sauce Bold"/>
              </a:rPr>
              <a:t>Model Output:</a:t>
            </a:r>
          </a:p>
          <a:p>
            <a:pPr marL="588139" indent="-294070" lvl="1">
              <a:lnSpc>
                <a:spcPts val="3759"/>
              </a:lnSpc>
              <a:buFont typeface="Arial"/>
              <a:buChar char="•"/>
            </a:pPr>
            <a:r>
              <a:rPr lang="en-US" sz="2724" spc="266">
                <a:solidFill>
                  <a:srgbClr val="231F20"/>
                </a:solidFill>
                <a:latin typeface="Open Sauce Bold"/>
              </a:rPr>
              <a:t>The system should provide clear output indicating euphemism detection within the text data.</a:t>
            </a:r>
          </a:p>
          <a:p>
            <a:pPr marL="588139" indent="-294070" lvl="1">
              <a:lnSpc>
                <a:spcPts val="3759"/>
              </a:lnSpc>
              <a:buFont typeface="Arial"/>
              <a:buChar char="•"/>
            </a:pPr>
            <a:r>
              <a:rPr lang="en-US" sz="2724" spc="266">
                <a:solidFill>
                  <a:srgbClr val="231F20"/>
                </a:solidFill>
                <a:latin typeface="Open Sauce Bold"/>
              </a:rPr>
              <a:t>This can include highlighting euphemistic words/phrases or providing a classification label or flag.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2035253">
            <a:off x="15331117" y="4817487"/>
            <a:ext cx="7835077" cy="10939025"/>
          </a:xfrm>
          <a:custGeom>
            <a:avLst/>
            <a:gdLst/>
            <a:ahLst/>
            <a:cxnLst/>
            <a:rect r="r" b="b" t="t" l="l"/>
            <a:pathLst>
              <a:path h="10939025" w="7835077">
                <a:moveTo>
                  <a:pt x="0" y="0"/>
                </a:moveTo>
                <a:lnTo>
                  <a:pt x="7835077" y="0"/>
                </a:lnTo>
                <a:lnTo>
                  <a:pt x="7835077" y="10939026"/>
                </a:lnTo>
                <a:lnTo>
                  <a:pt x="0" y="109390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0799999">
            <a:off x="-3791558" y="-6527124"/>
            <a:ext cx="7835077" cy="10939025"/>
          </a:xfrm>
          <a:custGeom>
            <a:avLst/>
            <a:gdLst/>
            <a:ahLst/>
            <a:cxnLst/>
            <a:rect r="r" b="b" t="t" l="l"/>
            <a:pathLst>
              <a:path h="10939025" w="7835077">
                <a:moveTo>
                  <a:pt x="0" y="0"/>
                </a:moveTo>
                <a:lnTo>
                  <a:pt x="7835077" y="0"/>
                </a:lnTo>
                <a:lnTo>
                  <a:pt x="7835077" y="10939025"/>
                </a:lnTo>
                <a:lnTo>
                  <a:pt x="0" y="109390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37241" y="895350"/>
            <a:ext cx="17850759" cy="12647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305"/>
              </a:lnSpc>
            </a:pPr>
            <a:r>
              <a:rPr lang="en-US" sz="7467" spc="731">
                <a:solidFill>
                  <a:srgbClr val="231F20"/>
                </a:solidFill>
                <a:latin typeface="Oswald Bold"/>
              </a:rPr>
              <a:t>NON-FUNCTIONAL REQUIREMENTS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5864655" y="0"/>
            <a:ext cx="2430762" cy="1305614"/>
          </a:xfrm>
          <a:custGeom>
            <a:avLst/>
            <a:gdLst/>
            <a:ahLst/>
            <a:cxnLst/>
            <a:rect r="r" b="b" t="t" l="l"/>
            <a:pathLst>
              <a:path h="1305614" w="2430762">
                <a:moveTo>
                  <a:pt x="0" y="0"/>
                </a:moveTo>
                <a:lnTo>
                  <a:pt x="2430762" y="0"/>
                </a:lnTo>
                <a:lnTo>
                  <a:pt x="2430762" y="1305614"/>
                </a:lnTo>
                <a:lnTo>
                  <a:pt x="0" y="130561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43088" r="0" b="-43088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888379" y="2871087"/>
            <a:ext cx="10429778" cy="5897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1036322" indent="-518161" lvl="1">
              <a:lnSpc>
                <a:spcPts val="6720"/>
              </a:lnSpc>
              <a:buFont typeface="Arial"/>
              <a:buChar char="•"/>
            </a:pPr>
            <a:r>
              <a:rPr lang="en-US" sz="4800">
                <a:solidFill>
                  <a:srgbClr val="231F20"/>
                </a:solidFill>
                <a:latin typeface="Canva Sans Bold"/>
              </a:rPr>
              <a:t>Reliability</a:t>
            </a:r>
          </a:p>
          <a:p>
            <a:pPr marL="1036322" indent="-518161" lvl="1">
              <a:lnSpc>
                <a:spcPts val="6720"/>
              </a:lnSpc>
              <a:buFont typeface="Arial"/>
              <a:buChar char="•"/>
            </a:pPr>
            <a:r>
              <a:rPr lang="en-US" sz="4800">
                <a:solidFill>
                  <a:srgbClr val="231F20"/>
                </a:solidFill>
                <a:latin typeface="Canva Sans Bold"/>
              </a:rPr>
              <a:t>Scalability</a:t>
            </a:r>
          </a:p>
          <a:p>
            <a:pPr marL="1036322" indent="-518161" lvl="1">
              <a:lnSpc>
                <a:spcPts val="6720"/>
              </a:lnSpc>
              <a:buFont typeface="Arial"/>
              <a:buChar char="•"/>
            </a:pPr>
            <a:r>
              <a:rPr lang="en-US" sz="4800">
                <a:solidFill>
                  <a:srgbClr val="231F20"/>
                </a:solidFill>
                <a:latin typeface="Canva Sans Bold"/>
              </a:rPr>
              <a:t>Usability</a:t>
            </a:r>
          </a:p>
          <a:p>
            <a:pPr marL="1036322" indent="-518161" lvl="1">
              <a:lnSpc>
                <a:spcPts val="6720"/>
              </a:lnSpc>
              <a:buFont typeface="Arial"/>
              <a:buChar char="•"/>
            </a:pPr>
            <a:r>
              <a:rPr lang="en-US" sz="4800">
                <a:solidFill>
                  <a:srgbClr val="231F20"/>
                </a:solidFill>
                <a:latin typeface="Canva Sans Bold"/>
              </a:rPr>
              <a:t>Performance</a:t>
            </a:r>
          </a:p>
          <a:p>
            <a:pPr marL="1036322" indent="-518161" lvl="1">
              <a:lnSpc>
                <a:spcPts val="6720"/>
              </a:lnSpc>
              <a:buFont typeface="Arial"/>
              <a:buChar char="•"/>
            </a:pPr>
            <a:r>
              <a:rPr lang="en-US" sz="4800">
                <a:solidFill>
                  <a:srgbClr val="231F20"/>
                </a:solidFill>
                <a:latin typeface="Canva Sans Bold"/>
              </a:rPr>
              <a:t>Maintainability</a:t>
            </a:r>
          </a:p>
          <a:p>
            <a:pPr marL="1036322" indent="-518161" lvl="1">
              <a:lnSpc>
                <a:spcPts val="6720"/>
              </a:lnSpc>
              <a:buFont typeface="Arial"/>
              <a:buChar char="•"/>
            </a:pPr>
            <a:r>
              <a:rPr lang="en-US" sz="4800">
                <a:solidFill>
                  <a:srgbClr val="231F20"/>
                </a:solidFill>
                <a:latin typeface="Canva Sans Bold"/>
              </a:rPr>
              <a:t>Portability</a:t>
            </a:r>
          </a:p>
          <a:p>
            <a:pPr marL="1036322" indent="-518161" lvl="1">
              <a:lnSpc>
                <a:spcPts val="6720"/>
              </a:lnSpc>
              <a:buFont typeface="Arial"/>
              <a:buChar char="•"/>
            </a:pPr>
            <a:r>
              <a:rPr lang="en-US" sz="4800">
                <a:solidFill>
                  <a:srgbClr val="231F20"/>
                </a:solidFill>
                <a:latin typeface="Canva Sans Bold"/>
              </a:rPr>
              <a:t>Security 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479722" y="-4833750"/>
            <a:ext cx="7616557" cy="7815497"/>
          </a:xfrm>
          <a:custGeom>
            <a:avLst/>
            <a:gdLst/>
            <a:ahLst/>
            <a:cxnLst/>
            <a:rect r="r" b="b" t="t" l="l"/>
            <a:pathLst>
              <a:path h="7815497" w="761655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4176364">
            <a:off x="-4453389" y="7461249"/>
            <a:ext cx="7616557" cy="7815497"/>
          </a:xfrm>
          <a:custGeom>
            <a:avLst/>
            <a:gdLst/>
            <a:ahLst/>
            <a:cxnLst/>
            <a:rect r="r" b="b" t="t" l="l"/>
            <a:pathLst>
              <a:path h="7815497" w="7616557">
                <a:moveTo>
                  <a:pt x="0" y="0"/>
                </a:moveTo>
                <a:lnTo>
                  <a:pt x="7616557" y="0"/>
                </a:lnTo>
                <a:lnTo>
                  <a:pt x="7616557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857238" y="0"/>
            <a:ext cx="2430762" cy="1305614"/>
          </a:xfrm>
          <a:custGeom>
            <a:avLst/>
            <a:gdLst/>
            <a:ahLst/>
            <a:cxnLst/>
            <a:rect r="r" b="b" t="t" l="l"/>
            <a:pathLst>
              <a:path h="1305614" w="2430762">
                <a:moveTo>
                  <a:pt x="0" y="0"/>
                </a:moveTo>
                <a:lnTo>
                  <a:pt x="2430762" y="0"/>
                </a:lnTo>
                <a:lnTo>
                  <a:pt x="2430762" y="1305614"/>
                </a:lnTo>
                <a:lnTo>
                  <a:pt x="0" y="13056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43088" r="0" b="-43088"/>
            </a:stretch>
          </a:blipFill>
        </p:spPr>
      </p:sp>
      <p:graphicFrame>
        <p:nvGraphicFramePr>
          <p:cNvPr name="Table 5" id="5"/>
          <p:cNvGraphicFramePr>
            <a:graphicFrameLocks noGrp="true"/>
          </p:cNvGraphicFramePr>
          <p:nvPr/>
        </p:nvGraphicFramePr>
        <p:xfrm>
          <a:off x="2403081" y="2562995"/>
          <a:ext cx="14669538" cy="5942815"/>
        </p:xfrm>
        <a:graphic>
          <a:graphicData uri="http://schemas.openxmlformats.org/drawingml/2006/table">
            <a:tbl>
              <a:tblPr/>
              <a:tblGrid>
                <a:gridCol w="3734626"/>
                <a:gridCol w="3697158"/>
                <a:gridCol w="3697158"/>
                <a:gridCol w="3540596"/>
              </a:tblGrid>
              <a:tr h="111258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DM Sans Bold"/>
                        </a:rPr>
                        <a:t>Paper Details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9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DM Sans Bold"/>
                        </a:rPr>
                        <a:t>Objectives of paper</a:t>
                      </a:r>
                      <a:endParaRPr lang="en-US" sz="1100"/>
                    </a:p>
                    <a:p>
                      <a:pPr algn="ctr">
                        <a:lnSpc>
                          <a:spcPts val="2100"/>
                        </a:lnSpc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DM Sans Bold"/>
                        </a:rPr>
                        <a:t>Techniques/methods</a:t>
                      </a:r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9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DM Sans Bold"/>
                        </a:rPr>
                        <a:t>Advantages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9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DM Sans Bold"/>
                        </a:rPr>
                        <a:t>Limitations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99"/>
                    </a:solidFill>
                  </a:tcPr>
                </a:tc>
              </a:tr>
              <a:tr h="483022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323850" indent="-161925" lvl="1">
                        <a:lnSpc>
                          <a:spcPts val="2100"/>
                        </a:lnSpc>
                        <a:buFont typeface="Arial"/>
                        <a:buChar char="•"/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323850" indent="-161925" lvl="1">
                        <a:lnSpc>
                          <a:spcPts val="2100"/>
                        </a:lnSpc>
                        <a:buFont typeface="Arial"/>
                        <a:buChar char="•"/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 marL="349758" indent="-174879" lvl="1">
                        <a:lnSpc>
                          <a:spcPts val="2268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1620">
                          <a:solidFill>
                            <a:srgbClr val="000000"/>
                          </a:solidFill>
                          <a:latin typeface="DM Sans Bold"/>
                        </a:rPr>
                        <a:t>Euphemism identification is inherently challenging due to the ambiguity and variability in language usage, which can limit the accuracy of automated systems.</a:t>
                      </a:r>
                      <a:endParaRPr lang="en-US" sz="1100"/>
                    </a:p>
                    <a:p>
                      <a:pPr marL="349758" indent="-174879" lvl="1">
                        <a:lnSpc>
                          <a:spcPts val="2268"/>
                        </a:lnSpc>
                        <a:buFont typeface="Arial"/>
                        <a:buChar char="•"/>
                      </a:pPr>
                      <a:r>
                        <a:rPr lang="en-US" sz="1620">
                          <a:solidFill>
                            <a:srgbClr val="000000"/>
                          </a:solidFill>
                          <a:latin typeface="DM Sans Bold"/>
                        </a:rPr>
                        <a:t>Requires domain specific training</a:t>
                      </a:r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</a:tr>
            </a:tbl>
          </a:graphicData>
        </a:graphic>
      </p:graphicFrame>
      <p:sp>
        <p:nvSpPr>
          <p:cNvPr name="TextBox 6" id="6"/>
          <p:cNvSpPr txBox="true"/>
          <p:nvPr/>
        </p:nvSpPr>
        <p:spPr>
          <a:xfrm rot="0">
            <a:off x="2926744" y="914400"/>
            <a:ext cx="11552977" cy="11667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587"/>
              </a:lnSpc>
            </a:pPr>
            <a:r>
              <a:rPr lang="en-US" sz="6947" spc="368">
                <a:solidFill>
                  <a:srgbClr val="231F20"/>
                </a:solidFill>
                <a:latin typeface="Oswald Bold"/>
              </a:rPr>
              <a:t>LITERATURE SURVEY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164871" y="4099709"/>
            <a:ext cx="3107564" cy="42695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348824" indent="-174412" lvl="1">
              <a:lnSpc>
                <a:spcPts val="2229"/>
              </a:lnSpc>
              <a:buFont typeface="Arial"/>
              <a:buChar char="•"/>
            </a:pPr>
            <a:r>
              <a:rPr lang="en-US" sz="1615" spc="158">
                <a:solidFill>
                  <a:srgbClr val="231F20"/>
                </a:solidFill>
                <a:latin typeface="DM Sans Bold"/>
              </a:rPr>
              <a:t>The paper introduces a novel approach to euphemism detection and identification by leveraging self-supervised learning techniques and masked language models.</a:t>
            </a:r>
          </a:p>
          <a:p>
            <a:pPr marL="327234" indent="-163617" lvl="1">
              <a:lnSpc>
                <a:spcPts val="2091"/>
              </a:lnSpc>
              <a:buFont typeface="Arial"/>
              <a:buChar char="•"/>
            </a:pPr>
            <a:r>
              <a:rPr lang="en-US" sz="1515" spc="148">
                <a:solidFill>
                  <a:srgbClr val="231F20"/>
                </a:solidFill>
                <a:latin typeface="DM Sans Bold"/>
              </a:rPr>
              <a:t>The model is tested on datasets of different domains and results show that the proposed approach outperforms several baseline methods.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491961" y="4326060"/>
            <a:ext cx="2958536" cy="40431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342827" indent="-171414" lvl="1">
              <a:lnSpc>
                <a:spcPts val="2191"/>
              </a:lnSpc>
              <a:buFont typeface="Arial"/>
              <a:buChar char="•"/>
            </a:pPr>
            <a:r>
              <a:rPr lang="en-US" sz="1587" spc="155">
                <a:solidFill>
                  <a:srgbClr val="231F20"/>
                </a:solidFill>
                <a:latin typeface="DM Sans Bold"/>
              </a:rPr>
              <a:t>The paper aims to generalize and extend the idea of self-supervision to the task of euphemism detection and identification. </a:t>
            </a:r>
          </a:p>
          <a:p>
            <a:pPr marL="342827" indent="-171414" lvl="1">
              <a:lnSpc>
                <a:spcPts val="2191"/>
              </a:lnSpc>
              <a:buFont typeface="Arial"/>
              <a:buChar char="•"/>
            </a:pPr>
            <a:r>
              <a:rPr lang="en-US" sz="1587" spc="155">
                <a:solidFill>
                  <a:srgbClr val="231F20"/>
                </a:solidFill>
                <a:latin typeface="DM Sans Bold"/>
              </a:rPr>
              <a:t>Euphemism detection is done using MLM  </a:t>
            </a:r>
          </a:p>
          <a:p>
            <a:pPr marL="342827" indent="-171414" lvl="1">
              <a:lnSpc>
                <a:spcPts val="2191"/>
              </a:lnSpc>
              <a:buFont typeface="Arial"/>
              <a:buChar char="•"/>
            </a:pPr>
            <a:r>
              <a:rPr lang="en-US" sz="1587" spc="155">
                <a:solidFill>
                  <a:srgbClr val="231F20"/>
                </a:solidFill>
                <a:latin typeface="DM Sans Bold"/>
              </a:rPr>
              <a:t>Euphemism identification is done using coarse classifier and multi-class classifier </a:t>
            </a:r>
          </a:p>
          <a:p>
            <a:pPr>
              <a:lnSpc>
                <a:spcPts val="2191"/>
              </a:lnSpc>
              <a:spcBef>
                <a:spcPct val="0"/>
              </a:spcBef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2743656" y="5114925"/>
            <a:ext cx="3031692" cy="15123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426"/>
              </a:lnSpc>
              <a:spcBef>
                <a:spcPct val="0"/>
              </a:spcBef>
            </a:pPr>
            <a:r>
              <a:rPr lang="en-US" sz="1758" spc="172">
                <a:solidFill>
                  <a:srgbClr val="231F20"/>
                </a:solidFill>
                <a:latin typeface="DM Sans Bold"/>
              </a:rPr>
              <a:t>Self-Supervised Euphemism Detection and</a:t>
            </a:r>
          </a:p>
          <a:p>
            <a:pPr algn="just">
              <a:lnSpc>
                <a:spcPts val="2426"/>
              </a:lnSpc>
              <a:spcBef>
                <a:spcPct val="0"/>
              </a:spcBef>
            </a:pPr>
            <a:r>
              <a:rPr lang="en-US" sz="1758" spc="172">
                <a:solidFill>
                  <a:srgbClr val="231F20"/>
                </a:solidFill>
                <a:latin typeface="DM Sans Bold"/>
              </a:rPr>
              <a:t>Identification for Content Moderation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479722" y="-4833750"/>
            <a:ext cx="7616557" cy="7815497"/>
          </a:xfrm>
          <a:custGeom>
            <a:avLst/>
            <a:gdLst/>
            <a:ahLst/>
            <a:cxnLst/>
            <a:rect r="r" b="b" t="t" l="l"/>
            <a:pathLst>
              <a:path h="7815497" w="761655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4176364">
            <a:off x="-4453389" y="7461249"/>
            <a:ext cx="7616557" cy="7815497"/>
          </a:xfrm>
          <a:custGeom>
            <a:avLst/>
            <a:gdLst/>
            <a:ahLst/>
            <a:cxnLst/>
            <a:rect r="r" b="b" t="t" l="l"/>
            <a:pathLst>
              <a:path h="7815497" w="7616557">
                <a:moveTo>
                  <a:pt x="0" y="0"/>
                </a:moveTo>
                <a:lnTo>
                  <a:pt x="7616557" y="0"/>
                </a:lnTo>
                <a:lnTo>
                  <a:pt x="7616557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857238" y="0"/>
            <a:ext cx="2430762" cy="1305614"/>
          </a:xfrm>
          <a:custGeom>
            <a:avLst/>
            <a:gdLst/>
            <a:ahLst/>
            <a:cxnLst/>
            <a:rect r="r" b="b" t="t" l="l"/>
            <a:pathLst>
              <a:path h="1305614" w="2430762">
                <a:moveTo>
                  <a:pt x="0" y="0"/>
                </a:moveTo>
                <a:lnTo>
                  <a:pt x="2430762" y="0"/>
                </a:lnTo>
                <a:lnTo>
                  <a:pt x="2430762" y="1305614"/>
                </a:lnTo>
                <a:lnTo>
                  <a:pt x="0" y="13056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43088" r="0" b="-43088"/>
            </a:stretch>
          </a:blipFill>
        </p:spPr>
      </p:sp>
      <p:graphicFrame>
        <p:nvGraphicFramePr>
          <p:cNvPr name="Table 5" id="5"/>
          <p:cNvGraphicFramePr>
            <a:graphicFrameLocks noGrp="true"/>
          </p:cNvGraphicFramePr>
          <p:nvPr/>
        </p:nvGraphicFramePr>
        <p:xfrm>
          <a:off x="2403081" y="2562995"/>
          <a:ext cx="14551961" cy="6510961"/>
        </p:xfrm>
        <a:graphic>
          <a:graphicData uri="http://schemas.openxmlformats.org/drawingml/2006/table">
            <a:tbl>
              <a:tblPr/>
              <a:tblGrid>
                <a:gridCol w="3735849"/>
                <a:gridCol w="3698370"/>
                <a:gridCol w="3698370"/>
                <a:gridCol w="3419373"/>
              </a:tblGrid>
              <a:tr h="155666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DM Sans Bold"/>
                        </a:rPr>
                        <a:t>Paper Details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9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DM Sans Bold"/>
                        </a:rPr>
                        <a:t>Objectives of paper</a:t>
                      </a:r>
                      <a:endParaRPr lang="en-US" sz="1100"/>
                    </a:p>
                    <a:p>
                      <a:pPr algn="ctr">
                        <a:lnSpc>
                          <a:spcPts val="2100"/>
                        </a:lnSpc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DM Sans Bold"/>
                        </a:rPr>
                        <a:t>Techniques/methods</a:t>
                      </a:r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9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DM Sans Bold"/>
                        </a:rPr>
                        <a:t>Advantages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9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DM Sans Bold"/>
                        </a:rPr>
                        <a:t>Limitations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99"/>
                    </a:solidFill>
                  </a:tcPr>
                </a:tc>
              </a:tr>
              <a:tr h="495429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323850" indent="-161925" lvl="1">
                        <a:lnSpc>
                          <a:spcPts val="2100"/>
                        </a:lnSpc>
                        <a:buFont typeface="Arial"/>
                        <a:buChar char="•"/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323850" indent="-161925" lvl="1">
                        <a:lnSpc>
                          <a:spcPts val="2100"/>
                        </a:lnSpc>
                        <a:buFont typeface="Arial"/>
                        <a:buChar char="•"/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323850" indent="-161925" lvl="1">
                        <a:lnSpc>
                          <a:spcPts val="2100"/>
                        </a:lnSpc>
                        <a:buFont typeface="Arial"/>
                        <a:buChar char="•"/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</a:tr>
            </a:tbl>
          </a:graphicData>
        </a:graphic>
      </p:graphicFrame>
      <p:sp>
        <p:nvSpPr>
          <p:cNvPr name="TextBox 6" id="6"/>
          <p:cNvSpPr txBox="true"/>
          <p:nvPr/>
        </p:nvSpPr>
        <p:spPr>
          <a:xfrm rot="0">
            <a:off x="2926744" y="914400"/>
            <a:ext cx="11552977" cy="11667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587"/>
              </a:lnSpc>
            </a:pPr>
            <a:r>
              <a:rPr lang="en-US" sz="6947" spc="368">
                <a:solidFill>
                  <a:srgbClr val="231F20"/>
                </a:solidFill>
                <a:latin typeface="Oswald Bold"/>
              </a:rPr>
              <a:t>LITERATURE SURVEY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435756" y="4428696"/>
            <a:ext cx="2906846" cy="41088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084"/>
              </a:lnSpc>
              <a:spcBef>
                <a:spcPct val="0"/>
              </a:spcBef>
            </a:pPr>
          </a:p>
          <a:p>
            <a:pPr marL="326044" indent="-163022" lvl="1">
              <a:lnSpc>
                <a:spcPts val="2084"/>
              </a:lnSpc>
              <a:spcBef>
                <a:spcPct val="0"/>
              </a:spcBef>
              <a:buFont typeface="Arial"/>
              <a:buChar char="•"/>
            </a:pPr>
            <a:r>
              <a:rPr lang="en-US" sz="1510" spc="147">
                <a:solidFill>
                  <a:srgbClr val="231F20"/>
                </a:solidFill>
                <a:latin typeface="DM Sans Bold"/>
              </a:rPr>
              <a:t>This paper deals with sentiment analysis and toxicity measurements on social media opinions. </a:t>
            </a:r>
          </a:p>
          <a:p>
            <a:pPr algn="just" marL="326044" indent="-163022" lvl="1">
              <a:lnSpc>
                <a:spcPts val="2084"/>
              </a:lnSpc>
              <a:spcBef>
                <a:spcPct val="0"/>
              </a:spcBef>
              <a:buFont typeface="Arial"/>
              <a:buChar char="•"/>
            </a:pPr>
            <a:r>
              <a:rPr lang="en-US" sz="1510" spc="147">
                <a:solidFill>
                  <a:srgbClr val="231F20"/>
                </a:solidFill>
                <a:latin typeface="DM Sans Bold"/>
              </a:rPr>
              <a:t>Classification methods like KNN, NBC, SVM, DT for sentiment analysis. </a:t>
            </a:r>
          </a:p>
          <a:p>
            <a:pPr algn="just" marL="326044" indent="-163022" lvl="1">
              <a:lnSpc>
                <a:spcPts val="2084"/>
              </a:lnSpc>
              <a:spcBef>
                <a:spcPct val="0"/>
              </a:spcBef>
              <a:buFont typeface="Arial"/>
              <a:buChar char="•"/>
            </a:pPr>
            <a:r>
              <a:rPr lang="en-US" sz="1510" spc="147">
                <a:solidFill>
                  <a:srgbClr val="231F20"/>
                </a:solidFill>
                <a:latin typeface="DM Sans Bold"/>
              </a:rPr>
              <a:t>Positive and negative opinion results on digital bounty posts.</a:t>
            </a:r>
          </a:p>
          <a:p>
            <a:pPr algn="just" marL="326044" indent="-163022" lvl="1">
              <a:lnSpc>
                <a:spcPts val="2084"/>
              </a:lnSpc>
              <a:spcBef>
                <a:spcPct val="0"/>
              </a:spcBef>
              <a:buFont typeface="Arial"/>
              <a:buChar char="•"/>
            </a:pPr>
            <a:r>
              <a:rPr lang="en-US" sz="1510" spc="147">
                <a:solidFill>
                  <a:srgbClr val="231F20"/>
                </a:solidFill>
                <a:latin typeface="DM Sans Bold"/>
              </a:rPr>
              <a:t>Most comments in the dataset scored 0 - 0.4 in toxicity. </a:t>
            </a:r>
          </a:p>
          <a:p>
            <a:pPr algn="just">
              <a:lnSpc>
                <a:spcPts val="2084"/>
              </a:lnSpc>
              <a:spcBef>
                <a:spcPct val="0"/>
              </a:spcBef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10168963" y="5140377"/>
            <a:ext cx="3141217" cy="2566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323850" indent="-161925" lvl="1">
              <a:lnSpc>
                <a:spcPts val="2070"/>
              </a:lnSpc>
              <a:spcBef>
                <a:spcPct val="0"/>
              </a:spcBef>
              <a:buFont typeface="Arial"/>
              <a:buChar char="•"/>
            </a:pPr>
            <a:r>
              <a:rPr lang="en-US" sz="1500" spc="147">
                <a:solidFill>
                  <a:srgbClr val="231F20"/>
                </a:solidFill>
                <a:latin typeface="DM Sans Bold"/>
              </a:rPr>
              <a:t>Identifying sentiment and t</a:t>
            </a:r>
            <a:r>
              <a:rPr lang="en-US" sz="1500" spc="147">
                <a:solidFill>
                  <a:srgbClr val="231F20"/>
                </a:solidFill>
                <a:latin typeface="DM Sans Bold"/>
              </a:rPr>
              <a:t>oxicity levels on social media posts.</a:t>
            </a:r>
          </a:p>
          <a:p>
            <a:pPr marL="323850" indent="-161925" lvl="1">
              <a:lnSpc>
                <a:spcPts val="2070"/>
              </a:lnSpc>
              <a:spcBef>
                <a:spcPct val="0"/>
              </a:spcBef>
              <a:buFont typeface="Arial"/>
              <a:buChar char="•"/>
            </a:pPr>
            <a:r>
              <a:rPr lang="en-US" sz="1500" spc="147">
                <a:solidFill>
                  <a:srgbClr val="231F20"/>
                </a:solidFill>
                <a:latin typeface="DM Sans Bold"/>
              </a:rPr>
              <a:t>Using classification methods like KNN, NBC, SVM, and DT.</a:t>
            </a:r>
          </a:p>
          <a:p>
            <a:pPr marL="323850" indent="-161925" lvl="1">
              <a:lnSpc>
                <a:spcPts val="2070"/>
              </a:lnSpc>
              <a:spcBef>
                <a:spcPct val="0"/>
              </a:spcBef>
              <a:buFont typeface="Arial"/>
              <a:buChar char="•"/>
            </a:pPr>
            <a:r>
              <a:rPr lang="en-US" sz="1500" spc="147">
                <a:solidFill>
                  <a:srgbClr val="231F20"/>
                </a:solidFill>
                <a:latin typeface="DM Sans Bold"/>
              </a:rPr>
              <a:t>Word cloud analysis for trend identification in social media datasets</a:t>
            </a:r>
          </a:p>
          <a:p>
            <a:pPr>
              <a:lnSpc>
                <a:spcPts val="2070"/>
              </a:lnSpc>
              <a:spcBef>
                <a:spcPct val="0"/>
              </a:spcBef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14138855" y="5140377"/>
            <a:ext cx="2446687" cy="25658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325754" indent="-162877" lvl="1">
              <a:lnSpc>
                <a:spcPts val="2082"/>
              </a:lnSpc>
              <a:buFont typeface="Arial"/>
              <a:buChar char="•"/>
            </a:pPr>
            <a:r>
              <a:rPr lang="en-US" sz="1508" spc="147">
                <a:solidFill>
                  <a:srgbClr val="231F20"/>
                </a:solidFill>
                <a:latin typeface="DM Sans Bold"/>
              </a:rPr>
              <a:t>Limited dataset size for sentiment analysis and toxicity measurements.</a:t>
            </a:r>
          </a:p>
          <a:p>
            <a:pPr marL="325754" indent="-162877" lvl="1">
              <a:lnSpc>
                <a:spcPts val="2082"/>
              </a:lnSpc>
              <a:buFont typeface="Arial"/>
              <a:buChar char="•"/>
            </a:pPr>
            <a:r>
              <a:rPr lang="en-US" sz="1508" spc="147">
                <a:solidFill>
                  <a:srgbClr val="231F20"/>
                </a:solidFill>
                <a:latin typeface="DM Sans Bold"/>
              </a:rPr>
              <a:t>Word cloud analysis may not capture all relevant sentiments.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945794" y="5690493"/>
            <a:ext cx="2433890" cy="14658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363"/>
              </a:lnSpc>
              <a:spcBef>
                <a:spcPct val="0"/>
              </a:spcBef>
            </a:pPr>
            <a:r>
              <a:rPr lang="en-US" sz="1712" spc="167">
                <a:solidFill>
                  <a:srgbClr val="231F20"/>
                </a:solidFill>
                <a:latin typeface="DM Sans Bold"/>
              </a:rPr>
              <a:t>Toxicity and Sentiment Analysis About Digital Bounty on Social Media 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479722" y="-4833750"/>
            <a:ext cx="7616557" cy="7815497"/>
          </a:xfrm>
          <a:custGeom>
            <a:avLst/>
            <a:gdLst/>
            <a:ahLst/>
            <a:cxnLst/>
            <a:rect r="r" b="b" t="t" l="l"/>
            <a:pathLst>
              <a:path h="7815497" w="761655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4176364">
            <a:off x="-4453389" y="7461249"/>
            <a:ext cx="7616557" cy="7815497"/>
          </a:xfrm>
          <a:custGeom>
            <a:avLst/>
            <a:gdLst/>
            <a:ahLst/>
            <a:cxnLst/>
            <a:rect r="r" b="b" t="t" l="l"/>
            <a:pathLst>
              <a:path h="7815497" w="7616557">
                <a:moveTo>
                  <a:pt x="0" y="0"/>
                </a:moveTo>
                <a:lnTo>
                  <a:pt x="7616557" y="0"/>
                </a:lnTo>
                <a:lnTo>
                  <a:pt x="7616557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857238" y="0"/>
            <a:ext cx="2430762" cy="1305614"/>
          </a:xfrm>
          <a:custGeom>
            <a:avLst/>
            <a:gdLst/>
            <a:ahLst/>
            <a:cxnLst/>
            <a:rect r="r" b="b" t="t" l="l"/>
            <a:pathLst>
              <a:path h="1305614" w="2430762">
                <a:moveTo>
                  <a:pt x="0" y="0"/>
                </a:moveTo>
                <a:lnTo>
                  <a:pt x="2430762" y="0"/>
                </a:lnTo>
                <a:lnTo>
                  <a:pt x="2430762" y="1305614"/>
                </a:lnTo>
                <a:lnTo>
                  <a:pt x="0" y="13056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43088" r="0" b="-43088"/>
            </a:stretch>
          </a:blipFill>
        </p:spPr>
      </p:sp>
      <p:graphicFrame>
        <p:nvGraphicFramePr>
          <p:cNvPr name="Table 5" id="5"/>
          <p:cNvGraphicFramePr>
            <a:graphicFrameLocks noGrp="true"/>
          </p:cNvGraphicFramePr>
          <p:nvPr/>
        </p:nvGraphicFramePr>
        <p:xfrm>
          <a:off x="2403081" y="2562995"/>
          <a:ext cx="14669538" cy="6510961"/>
        </p:xfrm>
        <a:graphic>
          <a:graphicData uri="http://schemas.openxmlformats.org/drawingml/2006/table">
            <a:tbl>
              <a:tblPr/>
              <a:tblGrid>
                <a:gridCol w="3734626"/>
                <a:gridCol w="3697158"/>
                <a:gridCol w="3697158"/>
                <a:gridCol w="3540596"/>
              </a:tblGrid>
              <a:tr h="155666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DM Sans Bold"/>
                        </a:rPr>
                        <a:t>Paper Details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9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DM Sans Bold"/>
                        </a:rPr>
                        <a:t>Objectives of paper</a:t>
                      </a:r>
                      <a:endParaRPr lang="en-US" sz="1100"/>
                    </a:p>
                    <a:p>
                      <a:pPr algn="ctr">
                        <a:lnSpc>
                          <a:spcPts val="2100"/>
                        </a:lnSpc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DM Sans Bold"/>
                        </a:rPr>
                        <a:t>Techniques/methods</a:t>
                      </a:r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9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DM Sans Bold"/>
                        </a:rPr>
                        <a:t>Advantages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9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DM Sans Bold"/>
                        </a:rPr>
                        <a:t>Limitations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99"/>
                    </a:solidFill>
                  </a:tcPr>
                </a:tc>
              </a:tr>
              <a:tr h="495429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000000"/>
                          </a:solidFill>
                          <a:latin typeface="DM Sans Bold"/>
                        </a:rPr>
                        <a:t>A Neuro-NLP Induced Deep Learning Model </a:t>
                      </a:r>
                      <a:endParaRPr lang="en-US" sz="1100"/>
                    </a:p>
                    <a:p>
                      <a:pPr algn="ctr">
                        <a:lnSpc>
                          <a:spcPts val="2379"/>
                        </a:lnSpc>
                      </a:pPr>
                      <a:r>
                        <a:rPr lang="en-US" sz="1699">
                          <a:solidFill>
                            <a:srgbClr val="000000"/>
                          </a:solidFill>
                          <a:latin typeface="DM Sans Bold"/>
                        </a:rPr>
                        <a:t>Developed Towards Comment Based Toxicity </a:t>
                      </a:r>
                    </a:p>
                    <a:p>
                      <a:pPr algn="ctr">
                        <a:lnSpc>
                          <a:spcPts val="2379"/>
                        </a:lnSpc>
                      </a:pPr>
                      <a:r>
                        <a:rPr lang="en-US" sz="1699">
                          <a:solidFill>
                            <a:srgbClr val="000000"/>
                          </a:solidFill>
                          <a:latin typeface="DM Sans Bold"/>
                        </a:rPr>
                        <a:t>Prediction</a:t>
                      </a:r>
                    </a:p>
                    <a:p>
                      <a:pPr algn="ctr">
                        <a:lnSpc>
                          <a:spcPts val="2379"/>
                        </a:lnSpc>
                      </a:pPr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367029" indent="-183514" lvl="1">
                        <a:lnSpc>
                          <a:spcPts val="237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1699">
                          <a:solidFill>
                            <a:srgbClr val="000000"/>
                          </a:solidFill>
                          <a:latin typeface="DM Sans Bold"/>
                        </a:rPr>
                        <a:t>Built three toxicity detection models using deep learning techniques.</a:t>
                      </a:r>
                      <a:endParaRPr lang="en-US" sz="1100"/>
                    </a:p>
                    <a:p>
                      <a:pPr algn="ctr" marL="367029" indent="-183514" lvl="1">
                        <a:lnSpc>
                          <a:spcPts val="2379"/>
                        </a:lnSpc>
                        <a:buFont typeface="Arial"/>
                        <a:buChar char="•"/>
                      </a:pPr>
                      <a:r>
                        <a:rPr lang="en-US" sz="1699">
                          <a:solidFill>
                            <a:srgbClr val="000000"/>
                          </a:solidFill>
                          <a:latin typeface="DM Sans Bold"/>
                        </a:rPr>
                        <a:t>Utilized Receiver Operating Characteristic (ROC) and Area under the curve (AUC) graphs.</a:t>
                      </a:r>
                    </a:p>
                    <a:p>
                      <a:pPr algn="ctr" marL="367029" indent="-183514" lvl="1">
                        <a:lnSpc>
                          <a:spcPts val="2379"/>
                        </a:lnSpc>
                        <a:buFont typeface="Arial"/>
                        <a:buChar char="•"/>
                      </a:pPr>
                      <a:r>
                        <a:rPr lang="en-US" sz="1699">
                          <a:solidFill>
                            <a:srgbClr val="000000"/>
                          </a:solidFill>
                          <a:latin typeface="DM Sans Bold"/>
                        </a:rPr>
                        <a:t>Models compared for accuracy and results in comment toxicity detection.</a:t>
                      </a:r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367029" indent="-183514" lvl="1">
                        <a:lnSpc>
                          <a:spcPts val="237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1699">
                          <a:solidFill>
                            <a:srgbClr val="000000"/>
                          </a:solidFill>
                          <a:latin typeface="DM Sans Bold"/>
                        </a:rPr>
                        <a:t>Multi-headed models enhance comment toxicity detection accuracy. </a:t>
                      </a:r>
                      <a:endParaRPr lang="en-US" sz="1100"/>
                    </a:p>
                    <a:p>
                      <a:pPr algn="ctr" marL="367029" indent="-183514" lvl="1">
                        <a:lnSpc>
                          <a:spcPts val="2379"/>
                        </a:lnSpc>
                        <a:buFont typeface="Arial"/>
                        <a:buChar char="•"/>
                      </a:pPr>
                      <a:r>
                        <a:rPr lang="en-US" sz="1699">
                          <a:solidFill>
                            <a:srgbClr val="000000"/>
                          </a:solidFill>
                          <a:latin typeface="DM Sans Bold"/>
                        </a:rPr>
                        <a:t>User-friendly interface for non-programmers to access toxicity detection models.</a:t>
                      </a:r>
                    </a:p>
                    <a:p>
                      <a:pPr algn="ctr" marL="367029" indent="-183514" lvl="1">
                        <a:lnSpc>
                          <a:spcPts val="2379"/>
                        </a:lnSpc>
                        <a:buFont typeface="Arial"/>
                        <a:buChar char="•"/>
                      </a:pPr>
                      <a:r>
                        <a:rPr lang="en-US" sz="1699">
                          <a:solidFill>
                            <a:srgbClr val="000000"/>
                          </a:solidFill>
                          <a:latin typeface="DM Sans Bold"/>
                        </a:rPr>
                        <a:t>Enhances user experience by providing multi-labeled output for understanding behavior. </a:t>
                      </a:r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367029" indent="-183514" lvl="1">
                        <a:lnSpc>
                          <a:spcPts val="237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1699">
                          <a:solidFill>
                            <a:srgbClr val="000000"/>
                          </a:solidFill>
                          <a:latin typeface="DM Sans Bold"/>
                        </a:rPr>
                        <a:t>Lack of practical implementation steps for toxicity detection models. </a:t>
                      </a:r>
                      <a:endParaRPr lang="en-US" sz="1100"/>
                    </a:p>
                    <a:p>
                      <a:pPr algn="ctr" marL="367029" indent="-183514" lvl="1">
                        <a:lnSpc>
                          <a:spcPts val="2379"/>
                        </a:lnSpc>
                        <a:buFont typeface="Arial"/>
                        <a:buChar char="•"/>
                      </a:pPr>
                      <a:r>
                        <a:rPr lang="en-US" sz="1699">
                          <a:solidFill>
                            <a:srgbClr val="000000"/>
                          </a:solidFill>
                          <a:latin typeface="DM Sans Bold"/>
                        </a:rPr>
                        <a:t>Insufficient focus on user experience and interface design. </a:t>
                      </a:r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</a:tr>
            </a:tbl>
          </a:graphicData>
        </a:graphic>
      </p:graphicFrame>
      <p:sp>
        <p:nvSpPr>
          <p:cNvPr name="TextBox 6" id="6"/>
          <p:cNvSpPr txBox="true"/>
          <p:nvPr/>
        </p:nvSpPr>
        <p:spPr>
          <a:xfrm rot="0">
            <a:off x="2926744" y="914400"/>
            <a:ext cx="11552977" cy="11667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587"/>
              </a:lnSpc>
            </a:pPr>
            <a:r>
              <a:rPr lang="en-US" sz="6947" spc="368">
                <a:solidFill>
                  <a:srgbClr val="231F20"/>
                </a:solidFill>
                <a:latin typeface="Oswald Bold"/>
              </a:rPr>
              <a:t>LITERATURE SURVEY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250897" y="-4771343"/>
            <a:ext cx="7616557" cy="7815497"/>
          </a:xfrm>
          <a:custGeom>
            <a:avLst/>
            <a:gdLst/>
            <a:ahLst/>
            <a:cxnLst/>
            <a:rect r="r" b="b" t="t" l="l"/>
            <a:pathLst>
              <a:path h="7815497" w="7616557">
                <a:moveTo>
                  <a:pt x="0" y="0"/>
                </a:moveTo>
                <a:lnTo>
                  <a:pt x="7616557" y="0"/>
                </a:lnTo>
                <a:lnTo>
                  <a:pt x="7616557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4176364">
            <a:off x="-4515796" y="7336436"/>
            <a:ext cx="7616557" cy="7815497"/>
          </a:xfrm>
          <a:custGeom>
            <a:avLst/>
            <a:gdLst/>
            <a:ahLst/>
            <a:cxnLst/>
            <a:rect r="r" b="b" t="t" l="l"/>
            <a:pathLst>
              <a:path h="7815497" w="7616557">
                <a:moveTo>
                  <a:pt x="0" y="0"/>
                </a:moveTo>
                <a:lnTo>
                  <a:pt x="7616557" y="0"/>
                </a:lnTo>
                <a:lnTo>
                  <a:pt x="7616557" y="7815496"/>
                </a:lnTo>
                <a:lnTo>
                  <a:pt x="0" y="78154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857238" y="0"/>
            <a:ext cx="2430762" cy="1305614"/>
          </a:xfrm>
          <a:custGeom>
            <a:avLst/>
            <a:gdLst/>
            <a:ahLst/>
            <a:cxnLst/>
            <a:rect r="r" b="b" t="t" l="l"/>
            <a:pathLst>
              <a:path h="1305614" w="2430762">
                <a:moveTo>
                  <a:pt x="0" y="0"/>
                </a:moveTo>
                <a:lnTo>
                  <a:pt x="2430762" y="0"/>
                </a:lnTo>
                <a:lnTo>
                  <a:pt x="2430762" y="1305614"/>
                </a:lnTo>
                <a:lnTo>
                  <a:pt x="0" y="13056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43088" r="0" b="-43088"/>
            </a:stretch>
          </a:blipFill>
        </p:spPr>
      </p:sp>
      <p:graphicFrame>
        <p:nvGraphicFramePr>
          <p:cNvPr name="Table 5" id="5"/>
          <p:cNvGraphicFramePr>
            <a:graphicFrameLocks noGrp="true"/>
          </p:cNvGraphicFramePr>
          <p:nvPr/>
        </p:nvGraphicFramePr>
        <p:xfrm>
          <a:off x="2589762" y="2604599"/>
          <a:ext cx="14669538" cy="6510961"/>
        </p:xfrm>
        <a:graphic>
          <a:graphicData uri="http://schemas.openxmlformats.org/drawingml/2006/table">
            <a:tbl>
              <a:tblPr/>
              <a:tblGrid>
                <a:gridCol w="3734626"/>
                <a:gridCol w="3697158"/>
                <a:gridCol w="3697158"/>
                <a:gridCol w="3540596"/>
              </a:tblGrid>
              <a:tr h="155666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DM Sans Bold"/>
                        </a:rPr>
                        <a:t>Paper Details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9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DM Sans Bold"/>
                        </a:rPr>
                        <a:t>Objectives of paper</a:t>
                      </a:r>
                      <a:endParaRPr lang="en-US" sz="1100"/>
                    </a:p>
                    <a:p>
                      <a:pPr algn="ctr">
                        <a:lnSpc>
                          <a:spcPts val="2100"/>
                        </a:lnSpc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DM Sans Bold"/>
                        </a:rPr>
                        <a:t>Techniques/methods</a:t>
                      </a:r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9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DM Sans Bold"/>
                        </a:rPr>
                        <a:t>Advantages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9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DM Sans Bold"/>
                        </a:rPr>
                        <a:t>Limitations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99"/>
                    </a:solidFill>
                  </a:tcPr>
                </a:tc>
              </a:tr>
              <a:tr h="495429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DM Sans Bold"/>
                        </a:rPr>
                        <a:t>Challenges for Toxic Comment Classification: An In-Depth Error Analysis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 marL="323850" indent="-161925" lvl="1">
                        <a:lnSpc>
                          <a:spcPts val="2100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DM Sans Bold"/>
                        </a:rPr>
                        <a:t>Compares deep learning and shallow approaches on a new dataset. </a:t>
                      </a:r>
                      <a:endParaRPr lang="en-US" sz="1100"/>
                    </a:p>
                    <a:p>
                      <a:pPr marL="323850" indent="-161925" lvl="1">
                        <a:lnSpc>
                          <a:spcPts val="2100"/>
                        </a:lnSpc>
                        <a:buFont typeface="Arial"/>
                        <a:buChar char="•"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DM Sans Bold"/>
                        </a:rPr>
                        <a:t>Proposes an ensemble model that outperforms individual models. </a:t>
                      </a:r>
                    </a:p>
                    <a:p>
                      <a:pPr marL="323850" indent="-161925" lvl="1">
                        <a:lnSpc>
                          <a:spcPts val="2100"/>
                        </a:lnSpc>
                        <a:buFont typeface="Arial"/>
                        <a:buChar char="•"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DM Sans Bold"/>
                        </a:rPr>
                        <a:t>Validates findings on a second dataset for extensive error analysis.</a:t>
                      </a:r>
                    </a:p>
                    <a:p>
                      <a:pPr>
                        <a:lnSpc>
                          <a:spcPts val="2100"/>
                        </a:lnSpc>
                      </a:pPr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323850" indent="-161925" lvl="1">
                        <a:lnSpc>
                          <a:spcPts val="2100"/>
                        </a:lnSpc>
                        <a:buFont typeface="Arial"/>
                        <a:buChar char="•"/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 marL="323850" indent="-161925" lvl="1">
                        <a:lnSpc>
                          <a:spcPts val="2100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DM Sans Bold"/>
                        </a:rPr>
                        <a:t>Missing paradigmatic context and inconsistent dataset labels </a:t>
                      </a:r>
                      <a:endParaRPr lang="en-US" sz="1100"/>
                    </a:p>
                    <a:p>
                      <a:pPr marL="323850" indent="-161925" lvl="1">
                        <a:lnSpc>
                          <a:spcPts val="2100"/>
                        </a:lnSpc>
                        <a:buFont typeface="Arial"/>
                        <a:buChar char="•"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DM Sans Bold"/>
                        </a:rPr>
                        <a:t>Inability to recognize multi-word phrases as single hateful phrases </a:t>
                      </a:r>
                    </a:p>
                    <a:p>
                      <a:pPr marL="323850" indent="-161925" lvl="1">
                        <a:lnSpc>
                          <a:spcPts val="2100"/>
                        </a:lnSpc>
                        <a:buFont typeface="Arial"/>
                        <a:buChar char="•"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DM Sans Bold"/>
                        </a:rPr>
                        <a:t>Out-of-vocabulary words like slang or intentionally obfuscated content </a:t>
                      </a:r>
                    </a:p>
                    <a:p>
                      <a:pPr marL="323850" indent="-161925" lvl="1">
                        <a:lnSpc>
                          <a:spcPts val="2100"/>
                        </a:lnSpc>
                        <a:buFont typeface="Arial"/>
                        <a:buChar char="•"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DM Sans Bold"/>
                        </a:rPr>
                        <a:t>Long-range dependencies affecting toxicity assessment in longer comments </a:t>
                      </a:r>
                    </a:p>
                    <a:p>
                      <a:pPr>
                        <a:lnSpc>
                          <a:spcPts val="2100"/>
                        </a:lnSpc>
                      </a:pPr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</a:tr>
            </a:tbl>
          </a:graphicData>
        </a:graphic>
      </p:graphicFrame>
      <p:sp>
        <p:nvSpPr>
          <p:cNvPr name="TextBox 6" id="6"/>
          <p:cNvSpPr txBox="true"/>
          <p:nvPr/>
        </p:nvSpPr>
        <p:spPr>
          <a:xfrm rot="0">
            <a:off x="2926744" y="914400"/>
            <a:ext cx="11552977" cy="11667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587"/>
              </a:lnSpc>
            </a:pPr>
            <a:r>
              <a:rPr lang="en-US" sz="6947" spc="368">
                <a:solidFill>
                  <a:srgbClr val="231F20"/>
                </a:solidFill>
                <a:latin typeface="Oswald Bold"/>
              </a:rPr>
              <a:t>LITERATURE SURVEY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161991" y="5226378"/>
            <a:ext cx="3156868" cy="23940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329066" indent="-164533" lvl="1">
              <a:lnSpc>
                <a:spcPts val="2103"/>
              </a:lnSpc>
              <a:buFont typeface="Arial"/>
              <a:buChar char="•"/>
            </a:pPr>
            <a:r>
              <a:rPr lang="en-US" sz="1524" spc="149">
                <a:solidFill>
                  <a:srgbClr val="231F20"/>
                </a:solidFill>
                <a:latin typeface="DM Sans Bold"/>
              </a:rPr>
              <a:t>Identifies challenges in toxic comment classification for future research. </a:t>
            </a:r>
          </a:p>
          <a:p>
            <a:pPr>
              <a:lnSpc>
                <a:spcPts val="2103"/>
              </a:lnSpc>
            </a:pPr>
          </a:p>
          <a:p>
            <a:pPr marL="329066" indent="-164533" lvl="1">
              <a:lnSpc>
                <a:spcPts val="2103"/>
              </a:lnSpc>
              <a:buFont typeface="Arial"/>
              <a:buChar char="•"/>
            </a:pPr>
            <a:r>
              <a:rPr lang="en-US" sz="1524" spc="149">
                <a:solidFill>
                  <a:srgbClr val="231F20"/>
                </a:solidFill>
                <a:latin typeface="DM Sans Bold"/>
              </a:rPr>
              <a:t>Highlights missing paradigmatic context and inconsistent dataset labels.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479722" y="-4833750"/>
            <a:ext cx="7616557" cy="7815497"/>
          </a:xfrm>
          <a:custGeom>
            <a:avLst/>
            <a:gdLst/>
            <a:ahLst/>
            <a:cxnLst/>
            <a:rect r="r" b="b" t="t" l="l"/>
            <a:pathLst>
              <a:path h="7815497" w="761655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4176364">
            <a:off x="-4453389" y="7461249"/>
            <a:ext cx="7616557" cy="7815497"/>
          </a:xfrm>
          <a:custGeom>
            <a:avLst/>
            <a:gdLst/>
            <a:ahLst/>
            <a:cxnLst/>
            <a:rect r="r" b="b" t="t" l="l"/>
            <a:pathLst>
              <a:path h="7815497" w="7616557">
                <a:moveTo>
                  <a:pt x="0" y="0"/>
                </a:moveTo>
                <a:lnTo>
                  <a:pt x="7616557" y="0"/>
                </a:lnTo>
                <a:lnTo>
                  <a:pt x="7616557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857238" y="0"/>
            <a:ext cx="2430762" cy="1305614"/>
          </a:xfrm>
          <a:custGeom>
            <a:avLst/>
            <a:gdLst/>
            <a:ahLst/>
            <a:cxnLst/>
            <a:rect r="r" b="b" t="t" l="l"/>
            <a:pathLst>
              <a:path h="1305614" w="2430762">
                <a:moveTo>
                  <a:pt x="0" y="0"/>
                </a:moveTo>
                <a:lnTo>
                  <a:pt x="2430762" y="0"/>
                </a:lnTo>
                <a:lnTo>
                  <a:pt x="2430762" y="1305614"/>
                </a:lnTo>
                <a:lnTo>
                  <a:pt x="0" y="13056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43088" r="0" b="-43088"/>
            </a:stretch>
          </a:blipFill>
        </p:spPr>
      </p:sp>
      <p:graphicFrame>
        <p:nvGraphicFramePr>
          <p:cNvPr name="Table 5" id="5"/>
          <p:cNvGraphicFramePr>
            <a:graphicFrameLocks noGrp="true"/>
          </p:cNvGraphicFramePr>
          <p:nvPr/>
        </p:nvGraphicFramePr>
        <p:xfrm>
          <a:off x="2403081" y="2562995"/>
          <a:ext cx="14669538" cy="6510961"/>
        </p:xfrm>
        <a:graphic>
          <a:graphicData uri="http://schemas.openxmlformats.org/drawingml/2006/table">
            <a:tbl>
              <a:tblPr/>
              <a:tblGrid>
                <a:gridCol w="3734626"/>
                <a:gridCol w="3697158"/>
                <a:gridCol w="3697158"/>
                <a:gridCol w="3540596"/>
              </a:tblGrid>
              <a:tr h="155666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DM Sans Bold"/>
                        </a:rPr>
                        <a:t>Paper Details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9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DM Sans Bold"/>
                        </a:rPr>
                        <a:t>Objectives of paper</a:t>
                      </a:r>
                      <a:endParaRPr lang="en-US" sz="1100"/>
                    </a:p>
                    <a:p>
                      <a:pPr algn="ctr">
                        <a:lnSpc>
                          <a:spcPts val="2100"/>
                        </a:lnSpc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DM Sans Bold"/>
                        </a:rPr>
                        <a:t>Techniques/methods</a:t>
                      </a:r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9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DM Sans Bold"/>
                        </a:rPr>
                        <a:t>Advantages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9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DM Sans Bold"/>
                        </a:rPr>
                        <a:t>Limitations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99"/>
                    </a:solidFill>
                  </a:tcPr>
                </a:tc>
              </a:tr>
              <a:tr h="495429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000000"/>
                          </a:solidFill>
                          <a:latin typeface="DM Sans Bold"/>
                        </a:rPr>
                        <a:t>Classification of Toxicity in Comments </a:t>
                      </a:r>
                      <a:endParaRPr lang="en-US" sz="1100"/>
                    </a:p>
                    <a:p>
                      <a:pPr algn="ctr">
                        <a:lnSpc>
                          <a:spcPts val="2379"/>
                        </a:lnSpc>
                      </a:pPr>
                      <a:r>
                        <a:rPr lang="en-US" sz="1699">
                          <a:solidFill>
                            <a:srgbClr val="000000"/>
                          </a:solidFill>
                          <a:latin typeface="DM Sans Bold"/>
                        </a:rPr>
                        <a:t>using NLP and LSTM</a:t>
                      </a:r>
                    </a:p>
                    <a:p>
                      <a:pPr algn="ctr">
                        <a:lnSpc>
                          <a:spcPts val="2379"/>
                        </a:lnSpc>
                      </a:pPr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367029" indent="-183514" lvl="1">
                        <a:lnSpc>
                          <a:spcPts val="237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1699">
                          <a:solidFill>
                            <a:srgbClr val="000000"/>
                          </a:solidFill>
                          <a:latin typeface="DM Sans Bold"/>
                        </a:rPr>
                        <a:t>Natural Language Processing approach for toxicity classification.</a:t>
                      </a:r>
                      <a:endParaRPr lang="en-US" sz="1100"/>
                    </a:p>
                    <a:p>
                      <a:pPr algn="ctr" marL="367029" indent="-183514" lvl="1">
                        <a:lnSpc>
                          <a:spcPts val="2379"/>
                        </a:lnSpc>
                        <a:buFont typeface="Arial"/>
                        <a:buChar char="•"/>
                      </a:pPr>
                      <a:r>
                        <a:rPr lang="en-US" sz="1699">
                          <a:solidFill>
                            <a:srgbClr val="000000"/>
                          </a:solidFill>
                          <a:latin typeface="DM Sans Bold"/>
                        </a:rPr>
                        <a:t>Utilization of LSTM and GRU models for data analysis.</a:t>
                      </a:r>
                    </a:p>
                    <a:p>
                      <a:pPr algn="ctr" marL="367029" indent="-183514" lvl="1">
                        <a:lnSpc>
                          <a:spcPts val="2379"/>
                        </a:lnSpc>
                        <a:buFont typeface="Arial"/>
                        <a:buChar char="•"/>
                      </a:pPr>
                      <a:r>
                        <a:rPr lang="en-US" sz="1699">
                          <a:solidFill>
                            <a:srgbClr val="000000"/>
                          </a:solidFill>
                          <a:latin typeface="DM Sans Bold"/>
                        </a:rPr>
                        <a:t>LSTM model achieved 94% accuracy in predicting toxicity class. </a:t>
                      </a:r>
                    </a:p>
                    <a:p>
                      <a:pPr algn="ctr" marL="367029" indent="-183514" lvl="1">
                        <a:lnSpc>
                          <a:spcPts val="2379"/>
                        </a:lnSpc>
                        <a:buFont typeface="Arial"/>
                        <a:buChar char="•"/>
                      </a:pPr>
                      <a:r>
                        <a:rPr lang="en-US" sz="1699">
                          <a:solidFill>
                            <a:srgbClr val="000000"/>
                          </a:solidFill>
                          <a:latin typeface="DM Sans Bold"/>
                        </a:rPr>
                        <a:t>GRU model obtained an accuracy of 92% in toxicity prediction. </a:t>
                      </a:r>
                    </a:p>
                    <a:p>
                      <a:pPr algn="ctr">
                        <a:lnSpc>
                          <a:spcPts val="2379"/>
                        </a:lnSpc>
                      </a:pPr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367029" indent="-183514" lvl="1">
                        <a:lnSpc>
                          <a:spcPts val="237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1699" spc="166">
                          <a:solidFill>
                            <a:srgbClr val="000000"/>
                          </a:solidFill>
                          <a:latin typeface="DM Sans Bold"/>
                        </a:rPr>
                        <a:t>NLP and LSTM used for toxicity classification in comments.</a:t>
                      </a:r>
                      <a:r>
                        <a:rPr lang="en-US" sz="1699" spc="166">
                          <a:solidFill>
                            <a:srgbClr val="000000"/>
                          </a:solidFill>
                          <a:latin typeface="DM Sans Bold"/>
                        </a:rPr>
                        <a:t> </a:t>
                      </a:r>
                      <a:endParaRPr lang="en-US" sz="1100"/>
                    </a:p>
                    <a:p>
                      <a:pPr algn="ctr" marL="367029" indent="-183514" lvl="1">
                        <a:lnSpc>
                          <a:spcPts val="2379"/>
                        </a:lnSpc>
                        <a:buFont typeface="Arial"/>
                        <a:buChar char="•"/>
                      </a:pPr>
                      <a:r>
                        <a:rPr lang="en-US" sz="1699" spc="166">
                          <a:solidFill>
                            <a:srgbClr val="000000"/>
                          </a:solidFill>
                          <a:latin typeface="DM Sans Bold"/>
                        </a:rPr>
                        <a:t>Data cleansing, EDA, and preprocessing techniques enhance model accuracy.</a:t>
                      </a:r>
                    </a:p>
                    <a:p>
                      <a:pPr algn="ctr" marL="367029" indent="-183514" lvl="1">
                        <a:lnSpc>
                          <a:spcPts val="2379"/>
                        </a:lnSpc>
                        <a:buFont typeface="Arial"/>
                        <a:buChar char="•"/>
                      </a:pPr>
                      <a:r>
                        <a:rPr lang="en-US" sz="1699" spc="166">
                          <a:solidFill>
                            <a:srgbClr val="000000"/>
                          </a:solidFill>
                          <a:latin typeface="DM Sans Bold"/>
                        </a:rPr>
                        <a:t>NLP aids in classifying toxicity types in comments effectively. </a:t>
                      </a:r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323850" indent="-161925" lvl="1">
                        <a:lnSpc>
                          <a:spcPts val="2100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DM Sans Bold"/>
                        </a:rPr>
                        <a:t>No specific mention of limitations in the provided contexts.</a:t>
                      </a:r>
                      <a:endParaRPr lang="en-US" sz="1100"/>
                    </a:p>
                    <a:p>
                      <a:pPr algn="ctr">
                        <a:lnSpc>
                          <a:spcPts val="2379"/>
                        </a:lnSpc>
                      </a:pPr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</a:tr>
            </a:tbl>
          </a:graphicData>
        </a:graphic>
      </p:graphicFrame>
      <p:sp>
        <p:nvSpPr>
          <p:cNvPr name="TextBox 6" id="6"/>
          <p:cNvSpPr txBox="true"/>
          <p:nvPr/>
        </p:nvSpPr>
        <p:spPr>
          <a:xfrm rot="0">
            <a:off x="2926744" y="914400"/>
            <a:ext cx="11552977" cy="11667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587"/>
              </a:lnSpc>
            </a:pPr>
            <a:r>
              <a:rPr lang="en-US" sz="6947" spc="368">
                <a:solidFill>
                  <a:srgbClr val="231F20"/>
                </a:solidFill>
                <a:latin typeface="Oswald Bold"/>
              </a:rPr>
              <a:t>LITERATURE SURVEY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479722" y="-4833750"/>
            <a:ext cx="7616557" cy="7815497"/>
          </a:xfrm>
          <a:custGeom>
            <a:avLst/>
            <a:gdLst/>
            <a:ahLst/>
            <a:cxnLst/>
            <a:rect r="r" b="b" t="t" l="l"/>
            <a:pathLst>
              <a:path h="7815497" w="761655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4176364">
            <a:off x="-4453389" y="7461249"/>
            <a:ext cx="7616557" cy="7815497"/>
          </a:xfrm>
          <a:custGeom>
            <a:avLst/>
            <a:gdLst/>
            <a:ahLst/>
            <a:cxnLst/>
            <a:rect r="r" b="b" t="t" l="l"/>
            <a:pathLst>
              <a:path h="7815497" w="7616557">
                <a:moveTo>
                  <a:pt x="0" y="0"/>
                </a:moveTo>
                <a:lnTo>
                  <a:pt x="7616557" y="0"/>
                </a:lnTo>
                <a:lnTo>
                  <a:pt x="7616557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857238" y="0"/>
            <a:ext cx="2430762" cy="1305614"/>
          </a:xfrm>
          <a:custGeom>
            <a:avLst/>
            <a:gdLst/>
            <a:ahLst/>
            <a:cxnLst/>
            <a:rect r="r" b="b" t="t" l="l"/>
            <a:pathLst>
              <a:path h="1305614" w="2430762">
                <a:moveTo>
                  <a:pt x="0" y="0"/>
                </a:moveTo>
                <a:lnTo>
                  <a:pt x="2430762" y="0"/>
                </a:lnTo>
                <a:lnTo>
                  <a:pt x="2430762" y="1305614"/>
                </a:lnTo>
                <a:lnTo>
                  <a:pt x="0" y="130561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43088" r="0" b="-43088"/>
            </a:stretch>
          </a:blipFill>
        </p:spPr>
      </p:sp>
      <p:graphicFrame>
        <p:nvGraphicFramePr>
          <p:cNvPr name="Table 6" id="6"/>
          <p:cNvGraphicFramePr>
            <a:graphicFrameLocks noGrp="true"/>
          </p:cNvGraphicFramePr>
          <p:nvPr/>
        </p:nvGraphicFramePr>
        <p:xfrm>
          <a:off x="2403081" y="2562995"/>
          <a:ext cx="14669538" cy="6510961"/>
        </p:xfrm>
        <a:graphic>
          <a:graphicData uri="http://schemas.openxmlformats.org/drawingml/2006/table">
            <a:tbl>
              <a:tblPr/>
              <a:tblGrid>
                <a:gridCol w="3734626"/>
                <a:gridCol w="3697158"/>
                <a:gridCol w="3697158"/>
                <a:gridCol w="3540596"/>
              </a:tblGrid>
              <a:tr h="155666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DM Sans Bold"/>
                        </a:rPr>
                        <a:t>Paper Details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9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DM Sans Bold"/>
                        </a:rPr>
                        <a:t>Objectives of paper</a:t>
                      </a:r>
                      <a:endParaRPr lang="en-US" sz="1100"/>
                    </a:p>
                    <a:p>
                      <a:pPr algn="ctr">
                        <a:lnSpc>
                          <a:spcPts val="2100"/>
                        </a:lnSpc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DM Sans Bold"/>
                        </a:rPr>
                        <a:t>Techniques/methods</a:t>
                      </a:r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9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DM Sans Bold"/>
                        </a:rPr>
                        <a:t>Advantages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9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DM Sans Bold"/>
                        </a:rPr>
                        <a:t>Limitations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99"/>
                    </a:solidFill>
                  </a:tcPr>
                </a:tc>
              </a:tr>
              <a:tr h="495429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DM Sans Bold"/>
                        </a:rPr>
                        <a:t>Toxic Language Detection in Social Media for Brazilian Portuguese :New Dataset and Multilingual Analysis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 marL="323850" indent="-161925" lvl="1">
                        <a:lnSpc>
                          <a:spcPts val="2100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DM Sans Bold"/>
                        </a:rPr>
                        <a:t>Focus on detecting toxic comments in Brazilian Portuguese social media. </a:t>
                      </a:r>
                      <a:endParaRPr lang="en-US" sz="1100"/>
                    </a:p>
                    <a:p>
                      <a:pPr marL="323850" indent="-161925" lvl="1">
                        <a:lnSpc>
                          <a:spcPts val="2100"/>
                        </a:lnSpc>
                        <a:buFont typeface="Arial"/>
                        <a:buChar char="•"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DM Sans Bold"/>
                        </a:rPr>
                        <a:t>Introduced a new dataset for Brazilian Portuguese with toxic comments.</a:t>
                      </a:r>
                    </a:p>
                    <a:p>
                      <a:pPr marL="323850" indent="-161925" lvl="1">
                        <a:lnSpc>
                          <a:spcPts val="2100"/>
                        </a:lnSpc>
                        <a:buFont typeface="Arial"/>
                        <a:buChar char="•"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DM Sans Bold"/>
                        </a:rPr>
                        <a:t>Used BERT models achieving 76% macro-F1 score in binary case. </a:t>
                      </a:r>
                    </a:p>
                    <a:p>
                      <a:pPr marL="323850" indent="-161925" lvl="1">
                        <a:lnSpc>
                          <a:spcPts val="2100"/>
                        </a:lnSpc>
                        <a:buFont typeface="Arial"/>
                        <a:buChar char="•"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DM Sans Bold"/>
                        </a:rPr>
                        <a:t>Emphasized the need for large-scale monolingual data for accurate models. </a:t>
                      </a:r>
                    </a:p>
                    <a:p>
                      <a:pPr marL="323850" indent="-161925" lvl="1">
                        <a:lnSpc>
                          <a:spcPts val="2100"/>
                        </a:lnSpc>
                        <a:buFont typeface="Arial"/>
                        <a:buChar char="•"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DM Sans Bold"/>
                        </a:rPr>
                        <a:t>Highlighted challenges in classifying different types of toxic comments. </a:t>
                      </a:r>
                    </a:p>
                    <a:p>
                      <a:pPr>
                        <a:lnSpc>
                          <a:spcPts val="2100"/>
                        </a:lnSpc>
                      </a:pPr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 marL="367029" indent="-183514" lvl="1">
                        <a:lnSpc>
                          <a:spcPts val="237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1699">
                          <a:solidFill>
                            <a:srgbClr val="000000"/>
                          </a:solidFill>
                          <a:latin typeface="DM Sans Bold"/>
                        </a:rPr>
                        <a:t>Enhances toxic comment detection in Brazilian Portuguese social media.</a:t>
                      </a:r>
                      <a:endParaRPr lang="en-US" sz="1100"/>
                    </a:p>
                    <a:p>
                      <a:pPr>
                        <a:lnSpc>
                          <a:spcPts val="2379"/>
                        </a:lnSpc>
                      </a:pPr>
                    </a:p>
                    <a:p>
                      <a:pPr marL="367029" indent="-183514" lvl="1">
                        <a:lnSpc>
                          <a:spcPts val="2379"/>
                        </a:lnSpc>
                        <a:buFont typeface="Arial"/>
                        <a:buChar char="•"/>
                      </a:pPr>
                      <a:r>
                        <a:rPr lang="en-US" sz="1699">
                          <a:solidFill>
                            <a:srgbClr val="000000"/>
                          </a:solidFill>
                          <a:latin typeface="DM Sans Bold"/>
                        </a:rPr>
                        <a:t>Highlights the importance of collecting diverse examples for classification.</a:t>
                      </a:r>
                    </a:p>
                    <a:p>
                      <a:pPr>
                        <a:lnSpc>
                          <a:spcPts val="2379"/>
                        </a:lnSpc>
                      </a:pPr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 marL="388618" indent="-194309" lvl="1">
                        <a:lnSpc>
                          <a:spcPts val="251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DM Sans Bold"/>
                        </a:rPr>
                        <a:t>Difficulty in classifying certain types of toxic comments.</a:t>
                      </a:r>
                      <a:endParaRPr lang="en-US" sz="1100"/>
                    </a:p>
                    <a:p>
                      <a:pPr>
                        <a:lnSpc>
                          <a:spcPts val="2519"/>
                        </a:lnSpc>
                      </a:pPr>
                    </a:p>
                    <a:p>
                      <a:pPr marL="388618" indent="-194309" lvl="1">
                        <a:lnSpc>
                          <a:spcPts val="2519"/>
                        </a:lnSpc>
                        <a:buFont typeface="Arial"/>
                        <a:buChar char="•"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DM Sans Bold"/>
                        </a:rPr>
                        <a:t>Need for models aware of different categories of toxicity.</a:t>
                      </a:r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</a:tr>
            </a:tbl>
          </a:graphicData>
        </a:graphic>
      </p:graphicFrame>
      <p:sp>
        <p:nvSpPr>
          <p:cNvPr name="TextBox 7" id="7"/>
          <p:cNvSpPr txBox="true"/>
          <p:nvPr/>
        </p:nvSpPr>
        <p:spPr>
          <a:xfrm rot="0">
            <a:off x="2926744" y="914400"/>
            <a:ext cx="11552977" cy="11667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587"/>
              </a:lnSpc>
            </a:pPr>
            <a:r>
              <a:rPr lang="en-US" sz="6947" spc="368">
                <a:solidFill>
                  <a:srgbClr val="231F20"/>
                </a:solidFill>
                <a:latin typeface="Oswald Bold"/>
              </a:rPr>
              <a:t>LITERATURE SURVEY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2965843"/>
            <a:ext cx="16524960" cy="5147993"/>
            <a:chOff x="0" y="0"/>
            <a:chExt cx="22033279" cy="686399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6400570"/>
              <a:ext cx="4375989" cy="463421"/>
            </a:xfrm>
            <a:custGeom>
              <a:avLst/>
              <a:gdLst/>
              <a:ahLst/>
              <a:cxnLst/>
              <a:rect r="r" b="b" t="t" l="l"/>
              <a:pathLst>
                <a:path h="463421" w="4375989">
                  <a:moveTo>
                    <a:pt x="0" y="0"/>
                  </a:moveTo>
                  <a:lnTo>
                    <a:pt x="4375989" y="0"/>
                  </a:lnTo>
                  <a:lnTo>
                    <a:pt x="4375989" y="463421"/>
                  </a:lnTo>
                  <a:lnTo>
                    <a:pt x="0" y="4634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86495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7657291" y="6400570"/>
              <a:ext cx="4375989" cy="463421"/>
            </a:xfrm>
            <a:custGeom>
              <a:avLst/>
              <a:gdLst/>
              <a:ahLst/>
              <a:cxnLst/>
              <a:rect r="r" b="b" t="t" l="l"/>
              <a:pathLst>
                <a:path h="463421" w="4375989">
                  <a:moveTo>
                    <a:pt x="0" y="0"/>
                  </a:moveTo>
                  <a:lnTo>
                    <a:pt x="4375988" y="0"/>
                  </a:lnTo>
                  <a:lnTo>
                    <a:pt x="4375988" y="463421"/>
                  </a:lnTo>
                  <a:lnTo>
                    <a:pt x="0" y="4634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86495" r="0" b="0"/>
              </a:stretch>
            </a:blipFill>
          </p:spPr>
        </p:sp>
        <p:sp>
          <p:nvSpPr>
            <p:cNvPr name="TextBox 6" id="6"/>
            <p:cNvSpPr txBox="true"/>
            <p:nvPr/>
          </p:nvSpPr>
          <p:spPr>
            <a:xfrm rot="0">
              <a:off x="15674499" y="4025465"/>
              <a:ext cx="2795468" cy="113969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29"/>
                </a:lnSpc>
              </a:pPr>
              <a:r>
                <a:rPr lang="en-US" sz="2857" spc="142">
                  <a:solidFill>
                    <a:srgbClr val="FFFBFB"/>
                  </a:solidFill>
                  <a:latin typeface="DM Sans"/>
                </a:rPr>
                <a:t>Remy Marsh</a:t>
              </a:r>
            </a:p>
          </p:txBody>
        </p:sp>
        <p:grpSp>
          <p:nvGrpSpPr>
            <p:cNvPr name="Group 7" id="7"/>
            <p:cNvGrpSpPr/>
            <p:nvPr/>
          </p:nvGrpSpPr>
          <p:grpSpPr>
            <a:xfrm rot="0">
              <a:off x="0" y="1621562"/>
              <a:ext cx="4375989" cy="4779008"/>
              <a:chOff x="0" y="0"/>
              <a:chExt cx="862412" cy="941838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862412" cy="941838"/>
              </a:xfrm>
              <a:custGeom>
                <a:avLst/>
                <a:gdLst/>
                <a:ahLst/>
                <a:cxnLst/>
                <a:rect r="r" b="b" t="t" l="l"/>
                <a:pathLst>
                  <a:path h="941838" w="862412">
                    <a:moveTo>
                      <a:pt x="0" y="0"/>
                    </a:moveTo>
                    <a:lnTo>
                      <a:pt x="862412" y="0"/>
                    </a:lnTo>
                    <a:lnTo>
                      <a:pt x="862412" y="941838"/>
                    </a:lnTo>
                    <a:lnTo>
                      <a:pt x="0" y="941838"/>
                    </a:lnTo>
                    <a:close/>
                  </a:path>
                </a:pathLst>
              </a:custGeom>
              <a:solidFill>
                <a:srgbClr val="100F0D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47625"/>
                <a:ext cx="862412" cy="98946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60"/>
                  </a:lnSpc>
                </a:pPr>
              </a:p>
            </p:txBody>
          </p:sp>
        </p:grpSp>
        <p:grpSp>
          <p:nvGrpSpPr>
            <p:cNvPr name="Group 10" id="10"/>
            <p:cNvGrpSpPr>
              <a:grpSpLocks noChangeAspect="true"/>
            </p:cNvGrpSpPr>
            <p:nvPr/>
          </p:nvGrpSpPr>
          <p:grpSpPr>
            <a:xfrm rot="0">
              <a:off x="260576" y="0"/>
              <a:ext cx="3765866" cy="3751155"/>
              <a:chOff x="0" y="0"/>
              <a:chExt cx="6502400" cy="6477000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-23042" y="119185"/>
                <a:ext cx="6542159" cy="6244242"/>
              </a:xfrm>
              <a:custGeom>
                <a:avLst/>
                <a:gdLst/>
                <a:ahLst/>
                <a:cxnLst/>
                <a:rect r="r" b="b" t="t" l="l"/>
                <a:pathLst>
                  <a:path h="6244242" w="6542159">
                    <a:moveTo>
                      <a:pt x="3271080" y="4996"/>
                    </a:moveTo>
                    <a:cubicBezTo>
                      <a:pt x="2154117" y="0"/>
                      <a:pt x="1119857" y="593026"/>
                      <a:pt x="559929" y="1559521"/>
                    </a:cubicBezTo>
                    <a:cubicBezTo>
                      <a:pt x="0" y="2526015"/>
                      <a:pt x="0" y="3718228"/>
                      <a:pt x="559929" y="4684723"/>
                    </a:cubicBezTo>
                    <a:cubicBezTo>
                      <a:pt x="1119857" y="5651217"/>
                      <a:pt x="2154117" y="6244243"/>
                      <a:pt x="3271080" y="6239248"/>
                    </a:cubicBezTo>
                    <a:cubicBezTo>
                      <a:pt x="4388043" y="6244243"/>
                      <a:pt x="5422303" y="5651217"/>
                      <a:pt x="5982231" y="4684723"/>
                    </a:cubicBezTo>
                    <a:cubicBezTo>
                      <a:pt x="6542160" y="3718229"/>
                      <a:pt x="6542160" y="2526015"/>
                      <a:pt x="5982231" y="1559521"/>
                    </a:cubicBezTo>
                    <a:cubicBezTo>
                      <a:pt x="5422303" y="593027"/>
                      <a:pt x="4388043" y="1"/>
                      <a:pt x="3271080" y="4996"/>
                    </a:cubicBezTo>
                    <a:close/>
                  </a:path>
                </a:pathLst>
              </a:custGeom>
              <a:blipFill>
                <a:blip r:embed="rId4"/>
                <a:stretch>
                  <a:fillRect l="223" t="-19085" r="223" b="-19085"/>
                </a:stretch>
              </a:blipFill>
            </p:spPr>
          </p:sp>
          <p:sp>
            <p:nvSpPr>
              <p:cNvPr name="Freeform 12" id="12"/>
              <p:cNvSpPr/>
              <p:nvPr/>
            </p:nvSpPr>
            <p:spPr>
              <a:xfrm flipH="false" flipV="false" rot="0">
                <a:off x="73038" y="66269"/>
                <a:ext cx="6350000" cy="6349987"/>
              </a:xfrm>
              <a:custGeom>
                <a:avLst/>
                <a:gdLst/>
                <a:ahLst/>
                <a:cxnLst/>
                <a:rect r="r" b="b" t="t" l="l"/>
                <a:pathLst>
                  <a:path h="6349987" w="6350000">
                    <a:moveTo>
                      <a:pt x="3175000" y="6349987"/>
                    </a:moveTo>
                    <a:cubicBezTo>
                      <a:pt x="1424279" y="6349987"/>
                      <a:pt x="0" y="4925733"/>
                      <a:pt x="0" y="3175038"/>
                    </a:cubicBezTo>
                    <a:cubicBezTo>
                      <a:pt x="0" y="1424317"/>
                      <a:pt x="1424292" y="0"/>
                      <a:pt x="3175000" y="0"/>
                    </a:cubicBezTo>
                    <a:cubicBezTo>
                      <a:pt x="4925733" y="0"/>
                      <a:pt x="6350000" y="1424330"/>
                      <a:pt x="6350000" y="3175038"/>
                    </a:cubicBezTo>
                    <a:cubicBezTo>
                      <a:pt x="6350000" y="4925720"/>
                      <a:pt x="4925733" y="6349987"/>
                      <a:pt x="3175000" y="6349987"/>
                    </a:cubicBezTo>
                    <a:close/>
                    <a:moveTo>
                      <a:pt x="3175000" y="115760"/>
                    </a:moveTo>
                    <a:cubicBezTo>
                      <a:pt x="1488135" y="115760"/>
                      <a:pt x="115760" y="1488148"/>
                      <a:pt x="115760" y="3175038"/>
                    </a:cubicBezTo>
                    <a:cubicBezTo>
                      <a:pt x="115760" y="4861915"/>
                      <a:pt x="1488135" y="6234265"/>
                      <a:pt x="3175000" y="6234265"/>
                    </a:cubicBezTo>
                    <a:cubicBezTo>
                      <a:pt x="4861852" y="6234265"/>
                      <a:pt x="6234265" y="4861890"/>
                      <a:pt x="6234265" y="3175038"/>
                    </a:cubicBezTo>
                    <a:cubicBezTo>
                      <a:pt x="6234265" y="1488148"/>
                      <a:pt x="4861852" y="115760"/>
                      <a:pt x="3175000" y="115760"/>
                    </a:cubicBezTo>
                    <a:close/>
                  </a:path>
                </a:pathLst>
              </a:custGeom>
              <a:solidFill>
                <a:srgbClr val="F2F2F2"/>
              </a:solidFill>
            </p:spPr>
          </p:sp>
        </p:grpSp>
        <p:grpSp>
          <p:nvGrpSpPr>
            <p:cNvPr name="Group 13" id="13"/>
            <p:cNvGrpSpPr/>
            <p:nvPr/>
          </p:nvGrpSpPr>
          <p:grpSpPr>
            <a:xfrm rot="0">
              <a:off x="11992215" y="1621562"/>
              <a:ext cx="4375989" cy="4779008"/>
              <a:chOff x="0" y="0"/>
              <a:chExt cx="862412" cy="941838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862412" cy="941838"/>
              </a:xfrm>
              <a:custGeom>
                <a:avLst/>
                <a:gdLst/>
                <a:ahLst/>
                <a:cxnLst/>
                <a:rect r="r" b="b" t="t" l="l"/>
                <a:pathLst>
                  <a:path h="941838" w="862412">
                    <a:moveTo>
                      <a:pt x="0" y="0"/>
                    </a:moveTo>
                    <a:lnTo>
                      <a:pt x="862412" y="0"/>
                    </a:lnTo>
                    <a:lnTo>
                      <a:pt x="862412" y="941838"/>
                    </a:lnTo>
                    <a:lnTo>
                      <a:pt x="0" y="941838"/>
                    </a:lnTo>
                    <a:close/>
                  </a:path>
                </a:pathLst>
              </a:custGeom>
              <a:solidFill>
                <a:srgbClr val="100F0D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0" y="-47625"/>
                <a:ext cx="862412" cy="98946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60"/>
                  </a:lnSpc>
                </a:pPr>
              </a:p>
            </p:txBody>
          </p:sp>
        </p:grpSp>
        <p:sp>
          <p:nvSpPr>
            <p:cNvPr name="TextBox 16" id="16"/>
            <p:cNvSpPr txBox="true"/>
            <p:nvPr/>
          </p:nvSpPr>
          <p:spPr>
            <a:xfrm rot="0">
              <a:off x="12517217" y="4257176"/>
              <a:ext cx="3423105" cy="62285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79"/>
                </a:lnSpc>
              </a:pPr>
              <a:r>
                <a:rPr lang="en-US" sz="3066" spc="153">
                  <a:solidFill>
                    <a:srgbClr val="FFFBFB"/>
                  </a:solidFill>
                  <a:latin typeface="DM Sans"/>
                </a:rPr>
                <a:t>Janav Shetty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12517217" y="5332288"/>
              <a:ext cx="3202943" cy="42407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71"/>
                </a:lnSpc>
              </a:pPr>
              <a:r>
                <a:rPr lang="en-US" sz="2143" spc="107">
                  <a:solidFill>
                    <a:srgbClr val="FFFBFB"/>
                  </a:solidFill>
                  <a:latin typeface="DM Sans"/>
                </a:rPr>
                <a:t>PES2UG21CS210</a:t>
              </a:r>
            </a:p>
          </p:txBody>
        </p:sp>
        <p:grpSp>
          <p:nvGrpSpPr>
            <p:cNvPr name="Group 18" id="18"/>
            <p:cNvGrpSpPr>
              <a:grpSpLocks noChangeAspect="true"/>
            </p:cNvGrpSpPr>
            <p:nvPr/>
          </p:nvGrpSpPr>
          <p:grpSpPr>
            <a:xfrm rot="0">
              <a:off x="12252791" y="0"/>
              <a:ext cx="3765866" cy="3751155"/>
              <a:chOff x="0" y="0"/>
              <a:chExt cx="6502400" cy="6477000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-23042" y="119185"/>
                <a:ext cx="6542159" cy="6244242"/>
              </a:xfrm>
              <a:custGeom>
                <a:avLst/>
                <a:gdLst/>
                <a:ahLst/>
                <a:cxnLst/>
                <a:rect r="r" b="b" t="t" l="l"/>
                <a:pathLst>
                  <a:path h="6244242" w="6542159">
                    <a:moveTo>
                      <a:pt x="3271080" y="4996"/>
                    </a:moveTo>
                    <a:cubicBezTo>
                      <a:pt x="2154117" y="0"/>
                      <a:pt x="1119857" y="593026"/>
                      <a:pt x="559929" y="1559521"/>
                    </a:cubicBezTo>
                    <a:cubicBezTo>
                      <a:pt x="0" y="2526015"/>
                      <a:pt x="0" y="3718228"/>
                      <a:pt x="559929" y="4684723"/>
                    </a:cubicBezTo>
                    <a:cubicBezTo>
                      <a:pt x="1119857" y="5651217"/>
                      <a:pt x="2154117" y="6244243"/>
                      <a:pt x="3271080" y="6239248"/>
                    </a:cubicBezTo>
                    <a:cubicBezTo>
                      <a:pt x="4388043" y="6244243"/>
                      <a:pt x="5422303" y="5651217"/>
                      <a:pt x="5982231" y="4684723"/>
                    </a:cubicBezTo>
                    <a:cubicBezTo>
                      <a:pt x="6542160" y="3718229"/>
                      <a:pt x="6542160" y="2526015"/>
                      <a:pt x="5982231" y="1559521"/>
                    </a:cubicBezTo>
                    <a:cubicBezTo>
                      <a:pt x="5422303" y="593027"/>
                      <a:pt x="4388043" y="1"/>
                      <a:pt x="3271080" y="4996"/>
                    </a:cubicBezTo>
                    <a:close/>
                  </a:path>
                </a:pathLst>
              </a:custGeom>
              <a:blipFill>
                <a:blip r:embed="rId5"/>
                <a:stretch>
                  <a:fillRect l="223" t="-16665" r="223" b="-16665"/>
                </a:stretch>
              </a:blipFill>
            </p:spPr>
          </p:sp>
          <p:sp>
            <p:nvSpPr>
              <p:cNvPr name="Freeform 20" id="20"/>
              <p:cNvSpPr/>
              <p:nvPr/>
            </p:nvSpPr>
            <p:spPr>
              <a:xfrm flipH="false" flipV="false" rot="0">
                <a:off x="73038" y="66269"/>
                <a:ext cx="6350000" cy="6349987"/>
              </a:xfrm>
              <a:custGeom>
                <a:avLst/>
                <a:gdLst/>
                <a:ahLst/>
                <a:cxnLst/>
                <a:rect r="r" b="b" t="t" l="l"/>
                <a:pathLst>
                  <a:path h="6349987" w="6350000">
                    <a:moveTo>
                      <a:pt x="3175000" y="6349987"/>
                    </a:moveTo>
                    <a:cubicBezTo>
                      <a:pt x="1424279" y="6349987"/>
                      <a:pt x="0" y="4925733"/>
                      <a:pt x="0" y="3175038"/>
                    </a:cubicBezTo>
                    <a:cubicBezTo>
                      <a:pt x="0" y="1424317"/>
                      <a:pt x="1424292" y="0"/>
                      <a:pt x="3175000" y="0"/>
                    </a:cubicBezTo>
                    <a:cubicBezTo>
                      <a:pt x="4925733" y="0"/>
                      <a:pt x="6350000" y="1424330"/>
                      <a:pt x="6350000" y="3175038"/>
                    </a:cubicBezTo>
                    <a:cubicBezTo>
                      <a:pt x="6350000" y="4925720"/>
                      <a:pt x="4925733" y="6349987"/>
                      <a:pt x="3175000" y="6349987"/>
                    </a:cubicBezTo>
                    <a:close/>
                    <a:moveTo>
                      <a:pt x="3175000" y="115760"/>
                    </a:moveTo>
                    <a:cubicBezTo>
                      <a:pt x="1488135" y="115760"/>
                      <a:pt x="115760" y="1488148"/>
                      <a:pt x="115760" y="3175038"/>
                    </a:cubicBezTo>
                    <a:cubicBezTo>
                      <a:pt x="115760" y="4861915"/>
                      <a:pt x="1488135" y="6234265"/>
                      <a:pt x="3175000" y="6234265"/>
                    </a:cubicBezTo>
                    <a:cubicBezTo>
                      <a:pt x="4861852" y="6234265"/>
                      <a:pt x="6234265" y="4861890"/>
                      <a:pt x="6234265" y="3175038"/>
                    </a:cubicBezTo>
                    <a:cubicBezTo>
                      <a:pt x="6234265" y="1488148"/>
                      <a:pt x="4861852" y="115760"/>
                      <a:pt x="3175000" y="115760"/>
                    </a:cubicBezTo>
                    <a:close/>
                  </a:path>
                </a:pathLst>
              </a:custGeom>
              <a:solidFill>
                <a:srgbClr val="F2F2F2"/>
              </a:solidFill>
            </p:spPr>
          </p:sp>
        </p:grpSp>
        <p:sp>
          <p:nvSpPr>
            <p:cNvPr name="Freeform 21" id="21"/>
            <p:cNvSpPr/>
            <p:nvPr/>
          </p:nvSpPr>
          <p:spPr>
            <a:xfrm flipH="false" flipV="false" rot="0">
              <a:off x="11992215" y="6400570"/>
              <a:ext cx="4375989" cy="463421"/>
            </a:xfrm>
            <a:custGeom>
              <a:avLst/>
              <a:gdLst/>
              <a:ahLst/>
              <a:cxnLst/>
              <a:rect r="r" b="b" t="t" l="l"/>
              <a:pathLst>
                <a:path h="463421" w="4375989">
                  <a:moveTo>
                    <a:pt x="0" y="0"/>
                  </a:moveTo>
                  <a:lnTo>
                    <a:pt x="4375989" y="0"/>
                  </a:lnTo>
                  <a:lnTo>
                    <a:pt x="4375989" y="463421"/>
                  </a:lnTo>
                  <a:lnTo>
                    <a:pt x="0" y="4634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86495" r="0" b="0"/>
              </a:stretch>
            </a:blipFill>
          </p:spPr>
        </p:sp>
        <p:grpSp>
          <p:nvGrpSpPr>
            <p:cNvPr name="Group 22" id="22"/>
            <p:cNvGrpSpPr/>
            <p:nvPr/>
          </p:nvGrpSpPr>
          <p:grpSpPr>
            <a:xfrm rot="0">
              <a:off x="5996108" y="1621562"/>
              <a:ext cx="4375989" cy="4779008"/>
              <a:chOff x="0" y="0"/>
              <a:chExt cx="862412" cy="941838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862412" cy="941838"/>
              </a:xfrm>
              <a:custGeom>
                <a:avLst/>
                <a:gdLst/>
                <a:ahLst/>
                <a:cxnLst/>
                <a:rect r="r" b="b" t="t" l="l"/>
                <a:pathLst>
                  <a:path h="941838" w="862412">
                    <a:moveTo>
                      <a:pt x="0" y="0"/>
                    </a:moveTo>
                    <a:lnTo>
                      <a:pt x="862412" y="0"/>
                    </a:lnTo>
                    <a:lnTo>
                      <a:pt x="862412" y="941838"/>
                    </a:lnTo>
                    <a:lnTo>
                      <a:pt x="0" y="941838"/>
                    </a:lnTo>
                    <a:close/>
                  </a:path>
                </a:pathLst>
              </a:custGeom>
              <a:solidFill>
                <a:srgbClr val="100F0D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24" id="24"/>
              <p:cNvSpPr txBox="true"/>
              <p:nvPr/>
            </p:nvSpPr>
            <p:spPr>
              <a:xfrm>
                <a:off x="0" y="-47625"/>
                <a:ext cx="862412" cy="98946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60"/>
                  </a:lnSpc>
                </a:pPr>
              </a:p>
            </p:txBody>
          </p:sp>
        </p:grpSp>
        <p:sp>
          <p:nvSpPr>
            <p:cNvPr name="TextBox 25" id="25"/>
            <p:cNvSpPr txBox="true"/>
            <p:nvPr/>
          </p:nvSpPr>
          <p:spPr>
            <a:xfrm rot="0">
              <a:off x="6643930" y="4310389"/>
              <a:ext cx="3080345" cy="56984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29"/>
                </a:lnSpc>
              </a:pPr>
              <a:r>
                <a:rPr lang="en-US" sz="2857" spc="142">
                  <a:solidFill>
                    <a:srgbClr val="FFFBFB"/>
                  </a:solidFill>
                  <a:latin typeface="DM Sans"/>
                </a:rPr>
                <a:t>Darshan G N </a:t>
              </a:r>
            </a:p>
          </p:txBody>
        </p:sp>
        <p:sp>
          <p:nvSpPr>
            <p:cNvPr name="TextBox 26" id="26"/>
            <p:cNvSpPr txBox="true"/>
            <p:nvPr/>
          </p:nvSpPr>
          <p:spPr>
            <a:xfrm rot="0">
              <a:off x="6643930" y="5332288"/>
              <a:ext cx="3202943" cy="42407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71"/>
                </a:lnSpc>
              </a:pPr>
              <a:r>
                <a:rPr lang="en-US" sz="2143" spc="107">
                  <a:solidFill>
                    <a:srgbClr val="FFFBFB"/>
                  </a:solidFill>
                  <a:latin typeface="DM Sans"/>
                </a:rPr>
                <a:t>PES2UG21CS151</a:t>
              </a:r>
            </a:p>
          </p:txBody>
        </p:sp>
        <p:grpSp>
          <p:nvGrpSpPr>
            <p:cNvPr name="Group 27" id="27"/>
            <p:cNvGrpSpPr>
              <a:grpSpLocks noChangeAspect="true"/>
            </p:cNvGrpSpPr>
            <p:nvPr/>
          </p:nvGrpSpPr>
          <p:grpSpPr>
            <a:xfrm rot="0">
              <a:off x="6256684" y="0"/>
              <a:ext cx="3765866" cy="3751155"/>
              <a:chOff x="0" y="0"/>
              <a:chExt cx="6502400" cy="6477000"/>
            </a:xfrm>
          </p:grpSpPr>
          <p:sp>
            <p:nvSpPr>
              <p:cNvPr name="Freeform 28" id="28"/>
              <p:cNvSpPr/>
              <p:nvPr/>
            </p:nvSpPr>
            <p:spPr>
              <a:xfrm flipH="false" flipV="false" rot="-5477811">
                <a:off x="101437" y="-42427"/>
                <a:ext cx="6293203" cy="6567467"/>
              </a:xfrm>
              <a:custGeom>
                <a:avLst/>
                <a:gdLst/>
                <a:ahLst/>
                <a:cxnLst/>
                <a:rect r="r" b="b" t="t" l="l"/>
                <a:pathLst>
                  <a:path h="6567467" w="6293203">
                    <a:moveTo>
                      <a:pt x="6262929" y="3354282"/>
                    </a:moveTo>
                    <a:cubicBezTo>
                      <a:pt x="6293202" y="2237719"/>
                      <a:pt x="5723736" y="1190302"/>
                      <a:pt x="4770162" y="608643"/>
                    </a:cubicBezTo>
                    <a:cubicBezTo>
                      <a:pt x="3816588" y="26983"/>
                      <a:pt x="2624680" y="0"/>
                      <a:pt x="1645760" y="537911"/>
                    </a:cubicBezTo>
                    <a:cubicBezTo>
                      <a:pt x="666841" y="1075822"/>
                      <a:pt x="50559" y="2096395"/>
                      <a:pt x="30273" y="3213185"/>
                    </a:cubicBezTo>
                    <a:cubicBezTo>
                      <a:pt x="0" y="4329749"/>
                      <a:pt x="569466" y="5377165"/>
                      <a:pt x="1523039" y="5958825"/>
                    </a:cubicBezTo>
                    <a:cubicBezTo>
                      <a:pt x="2476613" y="6540484"/>
                      <a:pt x="3668522" y="6567467"/>
                      <a:pt x="4647441" y="6029556"/>
                    </a:cubicBezTo>
                    <a:cubicBezTo>
                      <a:pt x="5626360" y="5491646"/>
                      <a:pt x="6242642" y="4471072"/>
                      <a:pt x="6262928" y="3354282"/>
                    </a:cubicBezTo>
                    <a:close/>
                  </a:path>
                </a:pathLst>
              </a:custGeom>
              <a:blipFill>
                <a:blip r:embed="rId6"/>
                <a:stretch>
                  <a:fillRect l="-16780" t="-81727" r="-1113" b="-78636"/>
                </a:stretch>
              </a:blipFill>
            </p:spPr>
          </p:sp>
          <p:sp>
            <p:nvSpPr>
              <p:cNvPr name="Freeform 29" id="29"/>
              <p:cNvSpPr/>
              <p:nvPr/>
            </p:nvSpPr>
            <p:spPr>
              <a:xfrm flipH="false" flipV="false" rot="0">
                <a:off x="73038" y="66269"/>
                <a:ext cx="6350000" cy="6349987"/>
              </a:xfrm>
              <a:custGeom>
                <a:avLst/>
                <a:gdLst/>
                <a:ahLst/>
                <a:cxnLst/>
                <a:rect r="r" b="b" t="t" l="l"/>
                <a:pathLst>
                  <a:path h="6349987" w="6350000">
                    <a:moveTo>
                      <a:pt x="3175000" y="6349987"/>
                    </a:moveTo>
                    <a:cubicBezTo>
                      <a:pt x="1424279" y="6349987"/>
                      <a:pt x="0" y="4925733"/>
                      <a:pt x="0" y="3175038"/>
                    </a:cubicBezTo>
                    <a:cubicBezTo>
                      <a:pt x="0" y="1424317"/>
                      <a:pt x="1424292" y="0"/>
                      <a:pt x="3175000" y="0"/>
                    </a:cubicBezTo>
                    <a:cubicBezTo>
                      <a:pt x="4925733" y="0"/>
                      <a:pt x="6350000" y="1424330"/>
                      <a:pt x="6350000" y="3175038"/>
                    </a:cubicBezTo>
                    <a:cubicBezTo>
                      <a:pt x="6350000" y="4925720"/>
                      <a:pt x="4925733" y="6349987"/>
                      <a:pt x="3175000" y="6349987"/>
                    </a:cubicBezTo>
                    <a:close/>
                    <a:moveTo>
                      <a:pt x="3175000" y="115760"/>
                    </a:moveTo>
                    <a:cubicBezTo>
                      <a:pt x="1488135" y="115760"/>
                      <a:pt x="115760" y="1488148"/>
                      <a:pt x="115760" y="3175038"/>
                    </a:cubicBezTo>
                    <a:cubicBezTo>
                      <a:pt x="115760" y="4861915"/>
                      <a:pt x="1488135" y="6234265"/>
                      <a:pt x="3175000" y="6234265"/>
                    </a:cubicBezTo>
                    <a:cubicBezTo>
                      <a:pt x="4861852" y="6234265"/>
                      <a:pt x="6234265" y="4861890"/>
                      <a:pt x="6234265" y="3175038"/>
                    </a:cubicBezTo>
                    <a:cubicBezTo>
                      <a:pt x="6234265" y="1488148"/>
                      <a:pt x="4861852" y="115760"/>
                      <a:pt x="3175000" y="115760"/>
                    </a:cubicBezTo>
                    <a:close/>
                  </a:path>
                </a:pathLst>
              </a:custGeom>
              <a:solidFill>
                <a:srgbClr val="F2F2F2"/>
              </a:solidFill>
            </p:spPr>
          </p:sp>
        </p:grpSp>
        <p:grpSp>
          <p:nvGrpSpPr>
            <p:cNvPr name="Group 30" id="30"/>
            <p:cNvGrpSpPr/>
            <p:nvPr/>
          </p:nvGrpSpPr>
          <p:grpSpPr>
            <a:xfrm rot="0">
              <a:off x="17657291" y="1621562"/>
              <a:ext cx="4375989" cy="4779008"/>
              <a:chOff x="0" y="0"/>
              <a:chExt cx="862412" cy="941838"/>
            </a:xfrm>
          </p:grpSpPr>
          <p:sp>
            <p:nvSpPr>
              <p:cNvPr name="Freeform 31" id="31"/>
              <p:cNvSpPr/>
              <p:nvPr/>
            </p:nvSpPr>
            <p:spPr>
              <a:xfrm flipH="false" flipV="false" rot="0">
                <a:off x="0" y="0"/>
                <a:ext cx="862412" cy="941838"/>
              </a:xfrm>
              <a:custGeom>
                <a:avLst/>
                <a:gdLst/>
                <a:ahLst/>
                <a:cxnLst/>
                <a:rect r="r" b="b" t="t" l="l"/>
                <a:pathLst>
                  <a:path h="941838" w="862412">
                    <a:moveTo>
                      <a:pt x="0" y="0"/>
                    </a:moveTo>
                    <a:lnTo>
                      <a:pt x="862412" y="0"/>
                    </a:lnTo>
                    <a:lnTo>
                      <a:pt x="862412" y="941838"/>
                    </a:lnTo>
                    <a:lnTo>
                      <a:pt x="0" y="941838"/>
                    </a:lnTo>
                    <a:close/>
                  </a:path>
                </a:pathLst>
              </a:custGeom>
              <a:solidFill>
                <a:srgbClr val="100F0D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32" id="32"/>
              <p:cNvSpPr txBox="true"/>
              <p:nvPr/>
            </p:nvSpPr>
            <p:spPr>
              <a:xfrm>
                <a:off x="0" y="-47625"/>
                <a:ext cx="862412" cy="98946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60"/>
                  </a:lnSpc>
                </a:pPr>
              </a:p>
            </p:txBody>
          </p:sp>
        </p:grpSp>
        <p:sp>
          <p:nvSpPr>
            <p:cNvPr name="TextBox 33" id="33"/>
            <p:cNvSpPr txBox="true"/>
            <p:nvPr/>
          </p:nvSpPr>
          <p:spPr>
            <a:xfrm rot="0">
              <a:off x="18260627" y="4025465"/>
              <a:ext cx="3080345" cy="113969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29"/>
                </a:lnSpc>
              </a:pPr>
              <a:r>
                <a:rPr lang="en-US" sz="2857" spc="142">
                  <a:solidFill>
                    <a:srgbClr val="FFFBFB"/>
                  </a:solidFill>
                  <a:latin typeface="DM Sans"/>
                </a:rPr>
                <a:t>Harshini </a:t>
              </a:r>
            </a:p>
            <a:p>
              <a:pPr algn="ctr">
                <a:lnSpc>
                  <a:spcPts val="3429"/>
                </a:lnSpc>
              </a:pPr>
              <a:r>
                <a:rPr lang="en-US" sz="2857" spc="142">
                  <a:solidFill>
                    <a:srgbClr val="FFFBFB"/>
                  </a:solidFill>
                  <a:latin typeface="DM Sans"/>
                </a:rPr>
                <a:t>Murugan</a:t>
              </a:r>
            </a:p>
          </p:txBody>
        </p:sp>
        <p:sp>
          <p:nvSpPr>
            <p:cNvPr name="TextBox 34" id="34"/>
            <p:cNvSpPr txBox="true"/>
            <p:nvPr/>
          </p:nvSpPr>
          <p:spPr>
            <a:xfrm rot="0">
              <a:off x="18182292" y="5332288"/>
              <a:ext cx="3202943" cy="42407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71"/>
                </a:lnSpc>
              </a:pPr>
              <a:r>
                <a:rPr lang="en-US" sz="2143" spc="107">
                  <a:solidFill>
                    <a:srgbClr val="FFFBFB"/>
                  </a:solidFill>
                  <a:latin typeface="DM Sans"/>
                </a:rPr>
                <a:t>PES2UG21CS193</a:t>
              </a:r>
            </a:p>
          </p:txBody>
        </p:sp>
        <p:grpSp>
          <p:nvGrpSpPr>
            <p:cNvPr name="Group 35" id="35"/>
            <p:cNvGrpSpPr>
              <a:grpSpLocks noChangeAspect="true"/>
            </p:cNvGrpSpPr>
            <p:nvPr/>
          </p:nvGrpSpPr>
          <p:grpSpPr>
            <a:xfrm rot="0">
              <a:off x="17917867" y="0"/>
              <a:ext cx="3765866" cy="3751155"/>
              <a:chOff x="0" y="0"/>
              <a:chExt cx="6502400" cy="6477000"/>
            </a:xfrm>
          </p:grpSpPr>
          <p:sp>
            <p:nvSpPr>
              <p:cNvPr name="Freeform 36" id="36"/>
              <p:cNvSpPr/>
              <p:nvPr/>
            </p:nvSpPr>
            <p:spPr>
              <a:xfrm flipH="false" flipV="false" rot="0">
                <a:off x="-23042" y="119185"/>
                <a:ext cx="6542159" cy="6244242"/>
              </a:xfrm>
              <a:custGeom>
                <a:avLst/>
                <a:gdLst/>
                <a:ahLst/>
                <a:cxnLst/>
                <a:rect r="r" b="b" t="t" l="l"/>
                <a:pathLst>
                  <a:path h="6244242" w="6542159">
                    <a:moveTo>
                      <a:pt x="3271080" y="4996"/>
                    </a:moveTo>
                    <a:cubicBezTo>
                      <a:pt x="2154117" y="0"/>
                      <a:pt x="1119857" y="593026"/>
                      <a:pt x="559929" y="1559521"/>
                    </a:cubicBezTo>
                    <a:cubicBezTo>
                      <a:pt x="0" y="2526015"/>
                      <a:pt x="0" y="3718228"/>
                      <a:pt x="559929" y="4684723"/>
                    </a:cubicBezTo>
                    <a:cubicBezTo>
                      <a:pt x="1119857" y="5651217"/>
                      <a:pt x="2154117" y="6244243"/>
                      <a:pt x="3271080" y="6239248"/>
                    </a:cubicBezTo>
                    <a:cubicBezTo>
                      <a:pt x="4388043" y="6244243"/>
                      <a:pt x="5422303" y="5651217"/>
                      <a:pt x="5982231" y="4684723"/>
                    </a:cubicBezTo>
                    <a:cubicBezTo>
                      <a:pt x="6542160" y="3718229"/>
                      <a:pt x="6542160" y="2526015"/>
                      <a:pt x="5982231" y="1559521"/>
                    </a:cubicBezTo>
                    <a:cubicBezTo>
                      <a:pt x="5422303" y="593027"/>
                      <a:pt x="4388043" y="1"/>
                      <a:pt x="3271080" y="4996"/>
                    </a:cubicBezTo>
                    <a:close/>
                  </a:path>
                </a:pathLst>
              </a:custGeom>
              <a:blipFill>
                <a:blip r:embed="rId7"/>
                <a:stretch>
                  <a:fillRect l="-2092" t="-64247" r="-10272" b="-36407"/>
                </a:stretch>
              </a:blipFill>
            </p:spPr>
          </p:sp>
          <p:sp>
            <p:nvSpPr>
              <p:cNvPr name="Freeform 37" id="37"/>
              <p:cNvSpPr/>
              <p:nvPr/>
            </p:nvSpPr>
            <p:spPr>
              <a:xfrm flipH="false" flipV="false" rot="0">
                <a:off x="73038" y="66269"/>
                <a:ext cx="6350000" cy="6349987"/>
              </a:xfrm>
              <a:custGeom>
                <a:avLst/>
                <a:gdLst/>
                <a:ahLst/>
                <a:cxnLst/>
                <a:rect r="r" b="b" t="t" l="l"/>
                <a:pathLst>
                  <a:path h="6349987" w="6350000">
                    <a:moveTo>
                      <a:pt x="3175000" y="6349987"/>
                    </a:moveTo>
                    <a:cubicBezTo>
                      <a:pt x="1424279" y="6349987"/>
                      <a:pt x="0" y="4925733"/>
                      <a:pt x="0" y="3175038"/>
                    </a:cubicBezTo>
                    <a:cubicBezTo>
                      <a:pt x="0" y="1424317"/>
                      <a:pt x="1424292" y="0"/>
                      <a:pt x="3175000" y="0"/>
                    </a:cubicBezTo>
                    <a:cubicBezTo>
                      <a:pt x="4925733" y="0"/>
                      <a:pt x="6350000" y="1424330"/>
                      <a:pt x="6350000" y="3175038"/>
                    </a:cubicBezTo>
                    <a:cubicBezTo>
                      <a:pt x="6350000" y="4925720"/>
                      <a:pt x="4925733" y="6349987"/>
                      <a:pt x="3175000" y="6349987"/>
                    </a:cubicBezTo>
                    <a:close/>
                    <a:moveTo>
                      <a:pt x="3175000" y="115760"/>
                    </a:moveTo>
                    <a:cubicBezTo>
                      <a:pt x="1488135" y="115760"/>
                      <a:pt x="115760" y="1488148"/>
                      <a:pt x="115760" y="3175038"/>
                    </a:cubicBezTo>
                    <a:cubicBezTo>
                      <a:pt x="115760" y="4861915"/>
                      <a:pt x="1488135" y="6234265"/>
                      <a:pt x="3175000" y="6234265"/>
                    </a:cubicBezTo>
                    <a:cubicBezTo>
                      <a:pt x="4861852" y="6234265"/>
                      <a:pt x="6234265" y="4861890"/>
                      <a:pt x="6234265" y="3175038"/>
                    </a:cubicBezTo>
                    <a:cubicBezTo>
                      <a:pt x="6234265" y="1488148"/>
                      <a:pt x="4861852" y="115760"/>
                      <a:pt x="3175000" y="115760"/>
                    </a:cubicBezTo>
                    <a:close/>
                  </a:path>
                </a:pathLst>
              </a:custGeom>
              <a:solidFill>
                <a:srgbClr val="F2F2F2"/>
              </a:solidFill>
            </p:spPr>
          </p:sp>
        </p:grpSp>
        <p:sp>
          <p:nvSpPr>
            <p:cNvPr name="Freeform 38" id="38"/>
            <p:cNvSpPr/>
            <p:nvPr/>
          </p:nvSpPr>
          <p:spPr>
            <a:xfrm flipH="false" flipV="false" rot="0">
              <a:off x="17657291" y="6400570"/>
              <a:ext cx="4375989" cy="463421"/>
            </a:xfrm>
            <a:custGeom>
              <a:avLst/>
              <a:gdLst/>
              <a:ahLst/>
              <a:cxnLst/>
              <a:rect r="r" b="b" t="t" l="l"/>
              <a:pathLst>
                <a:path h="463421" w="4375989">
                  <a:moveTo>
                    <a:pt x="0" y="0"/>
                  </a:moveTo>
                  <a:lnTo>
                    <a:pt x="4375988" y="0"/>
                  </a:lnTo>
                  <a:lnTo>
                    <a:pt x="4375988" y="463421"/>
                  </a:lnTo>
                  <a:lnTo>
                    <a:pt x="0" y="4634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86495" r="0" b="0"/>
              </a:stretch>
            </a:blipFill>
          </p:spPr>
        </p:sp>
        <p:sp>
          <p:nvSpPr>
            <p:cNvPr name="TextBox 39" id="39"/>
            <p:cNvSpPr txBox="true"/>
            <p:nvPr/>
          </p:nvSpPr>
          <p:spPr>
            <a:xfrm rot="0">
              <a:off x="525001" y="4256798"/>
              <a:ext cx="3080345" cy="62285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79"/>
                </a:lnSpc>
              </a:pPr>
              <a:r>
                <a:rPr lang="en-US" sz="3066" spc="153">
                  <a:solidFill>
                    <a:srgbClr val="FFFBFB"/>
                  </a:solidFill>
                  <a:latin typeface="DM Sans"/>
                </a:rPr>
                <a:t>Chethan V</a:t>
              </a:r>
            </a:p>
          </p:txBody>
        </p:sp>
        <p:sp>
          <p:nvSpPr>
            <p:cNvPr name="TextBox 40" id="40"/>
            <p:cNvSpPr txBox="true"/>
            <p:nvPr/>
          </p:nvSpPr>
          <p:spPr>
            <a:xfrm rot="0">
              <a:off x="525001" y="5332288"/>
              <a:ext cx="3202943" cy="42407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71"/>
                </a:lnSpc>
              </a:pPr>
              <a:r>
                <a:rPr lang="en-US" sz="2143" spc="107">
                  <a:solidFill>
                    <a:srgbClr val="FFFBFB"/>
                  </a:solidFill>
                  <a:latin typeface="DM Sans"/>
                </a:rPr>
                <a:t>PES2UG21CS143</a:t>
              </a:r>
            </a:p>
          </p:txBody>
        </p:sp>
        <p:sp>
          <p:nvSpPr>
            <p:cNvPr name="Freeform 41" id="41"/>
            <p:cNvSpPr/>
            <p:nvPr/>
          </p:nvSpPr>
          <p:spPr>
            <a:xfrm flipH="false" flipV="false" rot="0">
              <a:off x="11957162" y="6400570"/>
              <a:ext cx="4375989" cy="463421"/>
            </a:xfrm>
            <a:custGeom>
              <a:avLst/>
              <a:gdLst/>
              <a:ahLst/>
              <a:cxnLst/>
              <a:rect r="r" b="b" t="t" l="l"/>
              <a:pathLst>
                <a:path h="463421" w="4375989">
                  <a:moveTo>
                    <a:pt x="0" y="0"/>
                  </a:moveTo>
                  <a:lnTo>
                    <a:pt x="4375988" y="0"/>
                  </a:lnTo>
                  <a:lnTo>
                    <a:pt x="4375988" y="463421"/>
                  </a:lnTo>
                  <a:lnTo>
                    <a:pt x="0" y="4634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86495" r="0" b="0"/>
              </a:stretch>
            </a:blipFill>
          </p:spPr>
        </p:sp>
        <p:sp>
          <p:nvSpPr>
            <p:cNvPr name="Freeform 42" id="42"/>
            <p:cNvSpPr/>
            <p:nvPr/>
          </p:nvSpPr>
          <p:spPr>
            <a:xfrm flipH="false" flipV="false" rot="0">
              <a:off x="5977647" y="6400570"/>
              <a:ext cx="4375989" cy="463421"/>
            </a:xfrm>
            <a:custGeom>
              <a:avLst/>
              <a:gdLst/>
              <a:ahLst/>
              <a:cxnLst/>
              <a:rect r="r" b="b" t="t" l="l"/>
              <a:pathLst>
                <a:path h="463421" w="4375989">
                  <a:moveTo>
                    <a:pt x="0" y="0"/>
                  </a:moveTo>
                  <a:lnTo>
                    <a:pt x="4375989" y="0"/>
                  </a:lnTo>
                  <a:lnTo>
                    <a:pt x="4375989" y="463421"/>
                  </a:lnTo>
                  <a:lnTo>
                    <a:pt x="0" y="4634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86495" r="0" b="0"/>
              </a:stretch>
            </a:blipFill>
          </p:spPr>
        </p:sp>
      </p:grpSp>
      <p:sp>
        <p:nvSpPr>
          <p:cNvPr name="Freeform 43" id="43"/>
          <p:cNvSpPr/>
          <p:nvPr/>
        </p:nvSpPr>
        <p:spPr>
          <a:xfrm flipH="false" flipV="false" rot="0">
            <a:off x="15785370" y="176729"/>
            <a:ext cx="2430762" cy="1305614"/>
          </a:xfrm>
          <a:custGeom>
            <a:avLst/>
            <a:gdLst/>
            <a:ahLst/>
            <a:cxnLst/>
            <a:rect r="r" b="b" t="t" l="l"/>
            <a:pathLst>
              <a:path h="1305614" w="2430762">
                <a:moveTo>
                  <a:pt x="0" y="0"/>
                </a:moveTo>
                <a:lnTo>
                  <a:pt x="2430762" y="0"/>
                </a:lnTo>
                <a:lnTo>
                  <a:pt x="2430762" y="1305614"/>
                </a:lnTo>
                <a:lnTo>
                  <a:pt x="0" y="130561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43088" r="0" b="-43088"/>
            </a:stretch>
          </a:blipFill>
        </p:spPr>
      </p:sp>
      <p:sp>
        <p:nvSpPr>
          <p:cNvPr name="TextBox 44" id="44"/>
          <p:cNvSpPr txBox="true"/>
          <p:nvPr/>
        </p:nvSpPr>
        <p:spPr>
          <a:xfrm rot="0">
            <a:off x="2167430" y="795770"/>
            <a:ext cx="13617940" cy="12493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256"/>
              </a:lnSpc>
              <a:spcBef>
                <a:spcPct val="0"/>
              </a:spcBef>
            </a:pPr>
            <a:r>
              <a:rPr lang="en-US" sz="7432" spc="728">
                <a:solidFill>
                  <a:srgbClr val="231F20"/>
                </a:solidFill>
                <a:latin typeface="Oswald Bold"/>
              </a:rPr>
              <a:t>MEET THE TEAM</a:t>
            </a:r>
          </a:p>
        </p:txBody>
      </p:sp>
      <p:sp>
        <p:nvSpPr>
          <p:cNvPr name="Freeform 45" id="45"/>
          <p:cNvSpPr/>
          <p:nvPr/>
        </p:nvSpPr>
        <p:spPr>
          <a:xfrm flipH="false" flipV="false" rot="887923">
            <a:off x="-10687579" y="-7775658"/>
            <a:ext cx="13977230" cy="14342307"/>
          </a:xfrm>
          <a:custGeom>
            <a:avLst/>
            <a:gdLst/>
            <a:ahLst/>
            <a:cxnLst/>
            <a:rect r="r" b="b" t="t" l="l"/>
            <a:pathLst>
              <a:path h="14342307" w="13977230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479722" y="-4833750"/>
            <a:ext cx="7616557" cy="7815497"/>
          </a:xfrm>
          <a:custGeom>
            <a:avLst/>
            <a:gdLst/>
            <a:ahLst/>
            <a:cxnLst/>
            <a:rect r="r" b="b" t="t" l="l"/>
            <a:pathLst>
              <a:path h="7815497" w="761655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4176364">
            <a:off x="-4453389" y="7461249"/>
            <a:ext cx="7616557" cy="7815497"/>
          </a:xfrm>
          <a:custGeom>
            <a:avLst/>
            <a:gdLst/>
            <a:ahLst/>
            <a:cxnLst/>
            <a:rect r="r" b="b" t="t" l="l"/>
            <a:pathLst>
              <a:path h="7815497" w="7616557">
                <a:moveTo>
                  <a:pt x="0" y="0"/>
                </a:moveTo>
                <a:lnTo>
                  <a:pt x="7616557" y="0"/>
                </a:lnTo>
                <a:lnTo>
                  <a:pt x="7616557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857238" y="0"/>
            <a:ext cx="2430762" cy="1305614"/>
          </a:xfrm>
          <a:custGeom>
            <a:avLst/>
            <a:gdLst/>
            <a:ahLst/>
            <a:cxnLst/>
            <a:rect r="r" b="b" t="t" l="l"/>
            <a:pathLst>
              <a:path h="1305614" w="2430762">
                <a:moveTo>
                  <a:pt x="0" y="0"/>
                </a:moveTo>
                <a:lnTo>
                  <a:pt x="2430762" y="0"/>
                </a:lnTo>
                <a:lnTo>
                  <a:pt x="2430762" y="1305614"/>
                </a:lnTo>
                <a:lnTo>
                  <a:pt x="0" y="13056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43088" r="0" b="-43088"/>
            </a:stretch>
          </a:blipFill>
        </p:spPr>
      </p:sp>
      <p:graphicFrame>
        <p:nvGraphicFramePr>
          <p:cNvPr name="Table 5" id="5"/>
          <p:cNvGraphicFramePr>
            <a:graphicFrameLocks noGrp="true"/>
          </p:cNvGraphicFramePr>
          <p:nvPr/>
        </p:nvGraphicFramePr>
        <p:xfrm>
          <a:off x="2403081" y="2562995"/>
          <a:ext cx="14669538" cy="6510961"/>
        </p:xfrm>
        <a:graphic>
          <a:graphicData uri="http://schemas.openxmlformats.org/drawingml/2006/table">
            <a:tbl>
              <a:tblPr/>
              <a:tblGrid>
                <a:gridCol w="3734626"/>
                <a:gridCol w="3697158"/>
                <a:gridCol w="3697158"/>
                <a:gridCol w="3540596"/>
              </a:tblGrid>
              <a:tr h="155666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DM Sans Bold"/>
                        </a:rPr>
                        <a:t>Paper Details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9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DM Sans Bold"/>
                        </a:rPr>
                        <a:t>Objectives of paper</a:t>
                      </a:r>
                      <a:endParaRPr lang="en-US" sz="1100"/>
                    </a:p>
                    <a:p>
                      <a:pPr algn="ctr">
                        <a:lnSpc>
                          <a:spcPts val="2100"/>
                        </a:lnSpc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DM Sans Bold"/>
                        </a:rPr>
                        <a:t>Techniques/methods</a:t>
                      </a:r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9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DM Sans Bold"/>
                        </a:rPr>
                        <a:t>Advantages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9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DM Sans Bold"/>
                        </a:rPr>
                        <a:t>Limitations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99"/>
                    </a:solidFill>
                  </a:tcPr>
                </a:tc>
              </a:tr>
              <a:tr h="495429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DM Sans Bold"/>
                        </a:rPr>
                        <a:t>Toxicity Detection: Does Context Really Matter?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 marL="323850" indent="-161925" lvl="1">
                        <a:lnSpc>
                          <a:spcPts val="2100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DM Sans Bold"/>
                        </a:rPr>
                        <a:t>Investigated impact of context on toxicity perception and classification. </a:t>
                      </a:r>
                      <a:endParaRPr lang="en-US" sz="1100"/>
                    </a:p>
                    <a:p>
                      <a:pPr marL="323850" indent="-161925" lvl="1">
                        <a:lnSpc>
                          <a:spcPts val="2100"/>
                        </a:lnSpc>
                        <a:buFont typeface="Arial"/>
                        <a:buChar char="•"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DM Sans Bold"/>
                        </a:rPr>
                        <a:t>Used Wikipedia conversations with limited context: previous post and title. </a:t>
                      </a:r>
                    </a:p>
                    <a:p>
                      <a:pPr marL="323850" indent="-161925" lvl="1">
                        <a:lnSpc>
                          <a:spcPts val="2100"/>
                        </a:lnSpc>
                        <a:buFont typeface="Arial"/>
                        <a:buChar char="•"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DM Sans Bold"/>
                        </a:rPr>
                        <a:t>Experimented with toxicity labels changing without context provided to annotators. </a:t>
                      </a:r>
                    </a:p>
                    <a:p>
                      <a:pPr marL="323850" indent="-161925" lvl="1">
                        <a:lnSpc>
                          <a:spcPts val="2100"/>
                        </a:lnSpc>
                        <a:buFont typeface="Arial"/>
                        <a:buChar char="•"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DM Sans Bold"/>
                        </a:rPr>
                        <a:t>Tried various classifiers and mechanisms to make classifiers context-aware. </a:t>
                      </a:r>
                    </a:p>
                    <a:p>
                      <a:pPr>
                        <a:lnSpc>
                          <a:spcPts val="2100"/>
                        </a:lnSpc>
                      </a:pPr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 marL="323850" indent="-161925" lvl="1">
                        <a:lnSpc>
                          <a:spcPts val="2100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DM Sans Bold"/>
                        </a:rPr>
                        <a:t>Examines context's influence on human judgment and toxicity detection.</a:t>
                      </a:r>
                      <a:endParaRPr lang="en-US" sz="1100"/>
                    </a:p>
                    <a:p>
                      <a:pPr marL="323850" indent="-161925" lvl="1">
                        <a:lnSpc>
                          <a:spcPts val="2100"/>
                        </a:lnSpc>
                        <a:buFont typeface="Arial"/>
                        <a:buChar char="•"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DM Sans Bold"/>
                        </a:rPr>
                        <a:t>Demonstrates how context can amplify or mitigate toxicity perception, highlighting its importance.</a:t>
                      </a:r>
                    </a:p>
                    <a:p>
                      <a:pPr marL="323850" indent="-161925" lvl="1">
                        <a:lnSpc>
                          <a:spcPts val="2100"/>
                        </a:lnSpc>
                        <a:buFont typeface="Arial"/>
                        <a:buChar char="•"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DM Sans Bold"/>
                        </a:rPr>
                        <a:t>Uncovers label inconsistencies without context, urging for context-aware annotation.</a:t>
                      </a:r>
                    </a:p>
                    <a:p>
                      <a:pPr algn="just">
                        <a:lnSpc>
                          <a:spcPts val="2100"/>
                        </a:lnSpc>
                      </a:pPr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 marL="323850" indent="-161925" lvl="1">
                        <a:lnSpc>
                          <a:spcPts val="2100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DM Sans Bold"/>
                        </a:rPr>
                        <a:t>No evidence that context improves toxicity classifier performance. </a:t>
                      </a:r>
                      <a:endParaRPr lang="en-US" sz="1100"/>
                    </a:p>
                    <a:p>
                      <a:pPr marL="323850" indent="-161925" lvl="1">
                        <a:lnSpc>
                          <a:spcPts val="2100"/>
                        </a:lnSpc>
                        <a:buFont typeface="Arial"/>
                        <a:buChar char="•"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DM Sans Bold"/>
                        </a:rPr>
                        <a:t>Need for larger datasets of comments annotated in context. </a:t>
                      </a:r>
                    </a:p>
                    <a:p>
                      <a:pPr marL="323850" indent="-161925" lvl="1">
                        <a:lnSpc>
                          <a:spcPts val="2100"/>
                        </a:lnSpc>
                        <a:buFont typeface="Arial"/>
                        <a:buChar char="•"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DM Sans Bold"/>
                        </a:rPr>
                        <a:t>Narrow contextual context used in experiments</a:t>
                      </a:r>
                    </a:p>
                    <a:p>
                      <a:pPr marL="323850" indent="-161925" lvl="1">
                        <a:lnSpc>
                          <a:spcPts val="2100"/>
                        </a:lnSpc>
                        <a:buFont typeface="Arial"/>
                        <a:buChar char="•"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DM Sans Bold"/>
                        </a:rPr>
                        <a:t>Randomly sampled comments may not represent all conversational tones.</a:t>
                      </a:r>
                    </a:p>
                    <a:p>
                      <a:pPr>
                        <a:lnSpc>
                          <a:spcPts val="2100"/>
                        </a:lnSpc>
                      </a:pPr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</a:tr>
            </a:tbl>
          </a:graphicData>
        </a:graphic>
      </p:graphicFrame>
      <p:sp>
        <p:nvSpPr>
          <p:cNvPr name="TextBox 6" id="6"/>
          <p:cNvSpPr txBox="true"/>
          <p:nvPr/>
        </p:nvSpPr>
        <p:spPr>
          <a:xfrm rot="0">
            <a:off x="2926744" y="914400"/>
            <a:ext cx="11552977" cy="11667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587"/>
              </a:lnSpc>
            </a:pPr>
            <a:r>
              <a:rPr lang="en-US" sz="6947" spc="368">
                <a:solidFill>
                  <a:srgbClr val="231F20"/>
                </a:solidFill>
                <a:latin typeface="Oswald Bold"/>
              </a:rPr>
              <a:t>LITERATURE SURVEY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479722" y="-4833750"/>
            <a:ext cx="7616557" cy="7815497"/>
          </a:xfrm>
          <a:custGeom>
            <a:avLst/>
            <a:gdLst/>
            <a:ahLst/>
            <a:cxnLst/>
            <a:rect r="r" b="b" t="t" l="l"/>
            <a:pathLst>
              <a:path h="7815497" w="761655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4176364">
            <a:off x="-4453389" y="7461249"/>
            <a:ext cx="7616557" cy="7815497"/>
          </a:xfrm>
          <a:custGeom>
            <a:avLst/>
            <a:gdLst/>
            <a:ahLst/>
            <a:cxnLst/>
            <a:rect r="r" b="b" t="t" l="l"/>
            <a:pathLst>
              <a:path h="7815497" w="7616557">
                <a:moveTo>
                  <a:pt x="0" y="0"/>
                </a:moveTo>
                <a:lnTo>
                  <a:pt x="7616557" y="0"/>
                </a:lnTo>
                <a:lnTo>
                  <a:pt x="7616557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857238" y="0"/>
            <a:ext cx="2430762" cy="1305614"/>
          </a:xfrm>
          <a:custGeom>
            <a:avLst/>
            <a:gdLst/>
            <a:ahLst/>
            <a:cxnLst/>
            <a:rect r="r" b="b" t="t" l="l"/>
            <a:pathLst>
              <a:path h="1305614" w="2430762">
                <a:moveTo>
                  <a:pt x="0" y="0"/>
                </a:moveTo>
                <a:lnTo>
                  <a:pt x="2430762" y="0"/>
                </a:lnTo>
                <a:lnTo>
                  <a:pt x="2430762" y="1305614"/>
                </a:lnTo>
                <a:lnTo>
                  <a:pt x="0" y="13056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43088" r="0" b="-43088"/>
            </a:stretch>
          </a:blipFill>
        </p:spPr>
      </p:sp>
      <p:graphicFrame>
        <p:nvGraphicFramePr>
          <p:cNvPr name="Table 5" id="5"/>
          <p:cNvGraphicFramePr>
            <a:graphicFrameLocks noGrp="true"/>
          </p:cNvGraphicFramePr>
          <p:nvPr/>
        </p:nvGraphicFramePr>
        <p:xfrm>
          <a:off x="2403081" y="2562995"/>
          <a:ext cx="14669538" cy="6510961"/>
        </p:xfrm>
        <a:graphic>
          <a:graphicData uri="http://schemas.openxmlformats.org/drawingml/2006/table">
            <a:tbl>
              <a:tblPr/>
              <a:tblGrid>
                <a:gridCol w="3734626"/>
                <a:gridCol w="3697158"/>
                <a:gridCol w="3697158"/>
                <a:gridCol w="3540596"/>
              </a:tblGrid>
              <a:tr h="155666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DM Sans Bold"/>
                        </a:rPr>
                        <a:t>Paper Details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9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DM Sans Bold"/>
                        </a:rPr>
                        <a:t>Objectives of paper</a:t>
                      </a:r>
                      <a:endParaRPr lang="en-US" sz="1100"/>
                    </a:p>
                    <a:p>
                      <a:pPr algn="ctr">
                        <a:lnSpc>
                          <a:spcPts val="2100"/>
                        </a:lnSpc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DM Sans Bold"/>
                        </a:rPr>
                        <a:t>Techniques/methods</a:t>
                      </a:r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9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DM Sans Bold"/>
                        </a:rPr>
                        <a:t>Advantages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9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DM Sans Bold"/>
                        </a:rPr>
                        <a:t>Limitations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99"/>
                    </a:solidFill>
                  </a:tcPr>
                </a:tc>
              </a:tr>
              <a:tr h="495429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DM Sans Bold"/>
                        </a:rPr>
                        <a:t>Towards Robust Toxic Content Classification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 marL="323850" indent="-161925" lvl="1">
                        <a:lnSpc>
                          <a:spcPts val="2100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DM Sans Bold"/>
                        </a:rPr>
                        <a:t>Generating realistic model-agnostic attacks using a lexicon of toxic tokens[1]</a:t>
                      </a:r>
                      <a:endParaRPr lang="en-US" sz="1100"/>
                    </a:p>
                    <a:p>
                      <a:pPr marL="323850" indent="-161925" lvl="1">
                        <a:lnSpc>
                          <a:spcPts val="2100"/>
                        </a:lnSpc>
                        <a:buFont typeface="Arial"/>
                        <a:buChar char="•"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DM Sans Bold"/>
                        </a:rPr>
                        <a:t>Training on synthetically noised data and proposing Contextual Denoising Autoencoder</a:t>
                      </a:r>
                    </a:p>
                    <a:p>
                      <a:pPr>
                        <a:lnSpc>
                          <a:spcPts val="2100"/>
                        </a:lnSpc>
                      </a:pPr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323850" indent="-161925" lvl="1">
                        <a:lnSpc>
                          <a:spcPts val="2100"/>
                        </a:lnSpc>
                        <a:buFont typeface="Arial"/>
                        <a:buChar char="•"/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 marL="323850" indent="-161925" lvl="1">
                        <a:lnSpc>
                          <a:spcPts val="2100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DM Sans Bold"/>
                        </a:rPr>
                        <a:t>Insufficient focus on specific types of toxic content. </a:t>
                      </a:r>
                      <a:endParaRPr lang="en-US" sz="1100"/>
                    </a:p>
                    <a:p>
                      <a:pPr marL="323850" indent="-161925" lvl="1">
                        <a:lnSpc>
                          <a:spcPts val="2100"/>
                        </a:lnSpc>
                        <a:buFont typeface="Arial"/>
                        <a:buChar char="•"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DM Sans Bold"/>
                        </a:rPr>
                        <a:t>Limited exploration of the impact of noise on model performance. </a:t>
                      </a:r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</a:tr>
            </a:tbl>
          </a:graphicData>
        </a:graphic>
      </p:graphicFrame>
      <p:sp>
        <p:nvSpPr>
          <p:cNvPr name="TextBox 6" id="6"/>
          <p:cNvSpPr txBox="true"/>
          <p:nvPr/>
        </p:nvSpPr>
        <p:spPr>
          <a:xfrm rot="0">
            <a:off x="2926744" y="914400"/>
            <a:ext cx="11552977" cy="11667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587"/>
              </a:lnSpc>
            </a:pPr>
            <a:r>
              <a:rPr lang="en-US" sz="6947" spc="368">
                <a:solidFill>
                  <a:srgbClr val="231F20"/>
                </a:solidFill>
                <a:latin typeface="Oswald Bold"/>
              </a:rPr>
              <a:t>LITERATURE SURVEY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182360" y="4949010"/>
            <a:ext cx="3156868" cy="29582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307476" indent="-153738" lvl="1">
              <a:lnSpc>
                <a:spcPts val="1965"/>
              </a:lnSpc>
              <a:buFont typeface="Arial"/>
              <a:buChar char="•"/>
            </a:pPr>
            <a:r>
              <a:rPr lang="en-US" sz="1424" spc="139">
                <a:solidFill>
                  <a:srgbClr val="231F20"/>
                </a:solidFill>
                <a:latin typeface="DM Sans Bold"/>
              </a:rPr>
              <a:t>Identifies vulnerabilities with toxic token lexicons.</a:t>
            </a:r>
          </a:p>
          <a:p>
            <a:pPr marL="307476" indent="-153738" lvl="1">
              <a:lnSpc>
                <a:spcPts val="1965"/>
              </a:lnSpc>
              <a:buFont typeface="Arial"/>
              <a:buChar char="•"/>
            </a:pPr>
            <a:r>
              <a:rPr lang="en-US" sz="1424" spc="139">
                <a:solidFill>
                  <a:srgbClr val="231F20"/>
                </a:solidFill>
                <a:latin typeface="DM Sans Bold"/>
              </a:rPr>
              <a:t>Proposes training on noised data and using CDAE for robustness.</a:t>
            </a:r>
          </a:p>
          <a:p>
            <a:pPr marL="307476" indent="-153738" lvl="1">
              <a:lnSpc>
                <a:spcPts val="1965"/>
              </a:lnSpc>
              <a:buFont typeface="Arial"/>
              <a:buChar char="•"/>
            </a:pPr>
            <a:r>
              <a:rPr lang="en-US" sz="1424" spc="139">
                <a:solidFill>
                  <a:srgbClr val="231F20"/>
                </a:solidFill>
                <a:latin typeface="DM Sans Bold"/>
              </a:rPr>
              <a:t>Offers practical tips for enhancing toxicity detectors.</a:t>
            </a:r>
          </a:p>
          <a:p>
            <a:pPr marL="307476" indent="-153738" lvl="1">
              <a:lnSpc>
                <a:spcPts val="1965"/>
              </a:lnSpc>
              <a:buFont typeface="Arial"/>
              <a:buChar char="•"/>
            </a:pPr>
            <a:r>
              <a:rPr lang="en-US" sz="1424" spc="139">
                <a:solidFill>
                  <a:srgbClr val="231F20"/>
                </a:solidFill>
                <a:latin typeface="DM Sans Bold"/>
              </a:rPr>
              <a:t>Encourages the development of robust classifiers to curb harmful content dissemination.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257863">
            <a:off x="-571305" y="6150994"/>
            <a:ext cx="21273218" cy="9128145"/>
          </a:xfrm>
          <a:custGeom>
            <a:avLst/>
            <a:gdLst/>
            <a:ahLst/>
            <a:cxnLst/>
            <a:rect r="r" b="b" t="t" l="l"/>
            <a:pathLst>
              <a:path h="9128145" w="21273218">
                <a:moveTo>
                  <a:pt x="0" y="0"/>
                </a:moveTo>
                <a:lnTo>
                  <a:pt x="21273219" y="0"/>
                </a:lnTo>
                <a:lnTo>
                  <a:pt x="21273219" y="9128145"/>
                </a:lnTo>
                <a:lnTo>
                  <a:pt x="0" y="91281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345900" y="980094"/>
            <a:ext cx="9723674" cy="12827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446"/>
              </a:lnSpc>
              <a:spcBef>
                <a:spcPct val="0"/>
              </a:spcBef>
            </a:pPr>
            <a:r>
              <a:rPr lang="en-US" sz="7569" spc="741">
                <a:solidFill>
                  <a:srgbClr val="231F20"/>
                </a:solidFill>
                <a:latin typeface="Oswald Bold"/>
              </a:rPr>
              <a:t>PROJECT TIMELINE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2475037" y="7781814"/>
            <a:ext cx="2974893" cy="5208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08"/>
              </a:lnSpc>
              <a:spcBef>
                <a:spcPct val="0"/>
              </a:spcBef>
            </a:pPr>
            <a:r>
              <a:rPr lang="en-US" sz="3049" spc="298">
                <a:solidFill>
                  <a:srgbClr val="FDFBFB"/>
                </a:solidFill>
                <a:latin typeface="Oswald"/>
                <a:ea typeface="Oswald"/>
              </a:rPr>
              <a:t>STRATEGY N°3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483430" y="3470190"/>
            <a:ext cx="17321140" cy="4832452"/>
          </a:xfrm>
          <a:custGeom>
            <a:avLst/>
            <a:gdLst/>
            <a:ahLst/>
            <a:cxnLst/>
            <a:rect r="r" b="b" t="t" l="l"/>
            <a:pathLst>
              <a:path h="4832452" w="17321140">
                <a:moveTo>
                  <a:pt x="0" y="0"/>
                </a:moveTo>
                <a:lnTo>
                  <a:pt x="17321140" y="0"/>
                </a:lnTo>
                <a:lnTo>
                  <a:pt x="17321140" y="4832453"/>
                </a:lnTo>
                <a:lnTo>
                  <a:pt x="0" y="483245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857238" y="0"/>
            <a:ext cx="2430762" cy="1305614"/>
          </a:xfrm>
          <a:custGeom>
            <a:avLst/>
            <a:gdLst/>
            <a:ahLst/>
            <a:cxnLst/>
            <a:rect r="r" b="b" t="t" l="l"/>
            <a:pathLst>
              <a:path h="1305614" w="2430762">
                <a:moveTo>
                  <a:pt x="0" y="0"/>
                </a:moveTo>
                <a:lnTo>
                  <a:pt x="2430762" y="0"/>
                </a:lnTo>
                <a:lnTo>
                  <a:pt x="2430762" y="1305614"/>
                </a:lnTo>
                <a:lnTo>
                  <a:pt x="0" y="130561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43088" r="0" b="-43088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741498" y="2602145"/>
            <a:ext cx="1924407" cy="6959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40"/>
              </a:lnSpc>
            </a:pPr>
            <a:r>
              <a:rPr lang="en-US" sz="4100">
                <a:solidFill>
                  <a:srgbClr val="000000"/>
                </a:solidFill>
                <a:latin typeface="Canva Sans Bold"/>
              </a:rPr>
              <a:t>Phase 1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257863">
            <a:off x="-571305" y="6150994"/>
            <a:ext cx="21273218" cy="9128145"/>
          </a:xfrm>
          <a:custGeom>
            <a:avLst/>
            <a:gdLst/>
            <a:ahLst/>
            <a:cxnLst/>
            <a:rect r="r" b="b" t="t" l="l"/>
            <a:pathLst>
              <a:path h="9128145" w="21273218">
                <a:moveTo>
                  <a:pt x="0" y="0"/>
                </a:moveTo>
                <a:lnTo>
                  <a:pt x="21273219" y="0"/>
                </a:lnTo>
                <a:lnTo>
                  <a:pt x="21273219" y="9128145"/>
                </a:lnTo>
                <a:lnTo>
                  <a:pt x="0" y="91281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2475037" y="7781814"/>
            <a:ext cx="2974893" cy="5208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08"/>
              </a:lnSpc>
              <a:spcBef>
                <a:spcPct val="0"/>
              </a:spcBef>
            </a:pPr>
            <a:r>
              <a:rPr lang="en-US" sz="3049" spc="298">
                <a:solidFill>
                  <a:srgbClr val="FDFBFB"/>
                </a:solidFill>
                <a:latin typeface="Oswald"/>
                <a:ea typeface="Oswald"/>
              </a:rPr>
              <a:t>STRATEGY N°3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5857238" y="0"/>
            <a:ext cx="2430762" cy="1305614"/>
          </a:xfrm>
          <a:custGeom>
            <a:avLst/>
            <a:gdLst/>
            <a:ahLst/>
            <a:cxnLst/>
            <a:rect r="r" b="b" t="t" l="l"/>
            <a:pathLst>
              <a:path h="1305614" w="2430762">
                <a:moveTo>
                  <a:pt x="0" y="0"/>
                </a:moveTo>
                <a:lnTo>
                  <a:pt x="2430762" y="0"/>
                </a:lnTo>
                <a:lnTo>
                  <a:pt x="2430762" y="1305614"/>
                </a:lnTo>
                <a:lnTo>
                  <a:pt x="0" y="130561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43088" r="0" b="-43088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12245" y="4473308"/>
            <a:ext cx="16895053" cy="3162852"/>
          </a:xfrm>
          <a:custGeom>
            <a:avLst/>
            <a:gdLst/>
            <a:ahLst/>
            <a:cxnLst/>
            <a:rect r="r" b="b" t="t" l="l"/>
            <a:pathLst>
              <a:path h="3162852" w="16895053">
                <a:moveTo>
                  <a:pt x="0" y="0"/>
                </a:moveTo>
                <a:lnTo>
                  <a:pt x="16895053" y="0"/>
                </a:lnTo>
                <a:lnTo>
                  <a:pt x="16895053" y="3162852"/>
                </a:lnTo>
                <a:lnTo>
                  <a:pt x="0" y="316285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633" t="0" r="-633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345900" y="980094"/>
            <a:ext cx="9723674" cy="12827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446"/>
              </a:lnSpc>
              <a:spcBef>
                <a:spcPct val="0"/>
              </a:spcBef>
            </a:pPr>
            <a:r>
              <a:rPr lang="en-US" sz="7569" spc="741">
                <a:solidFill>
                  <a:srgbClr val="231F20"/>
                </a:solidFill>
                <a:latin typeface="Oswald Bold"/>
              </a:rPr>
              <a:t>PROJECT TIMELINE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12245" y="3003984"/>
            <a:ext cx="1940123" cy="6959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40"/>
              </a:lnSpc>
            </a:pPr>
            <a:r>
              <a:rPr lang="en-US" sz="4100">
                <a:solidFill>
                  <a:srgbClr val="000000"/>
                </a:solidFill>
                <a:latin typeface="Canva Sans Bold"/>
              </a:rPr>
              <a:t>Phase 2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2035253">
            <a:off x="15331117" y="4817487"/>
            <a:ext cx="7835077" cy="10939025"/>
          </a:xfrm>
          <a:custGeom>
            <a:avLst/>
            <a:gdLst/>
            <a:ahLst/>
            <a:cxnLst/>
            <a:rect r="r" b="b" t="t" l="l"/>
            <a:pathLst>
              <a:path h="10939025" w="7835077">
                <a:moveTo>
                  <a:pt x="0" y="0"/>
                </a:moveTo>
                <a:lnTo>
                  <a:pt x="7835077" y="0"/>
                </a:lnTo>
                <a:lnTo>
                  <a:pt x="7835077" y="10939026"/>
                </a:lnTo>
                <a:lnTo>
                  <a:pt x="0" y="109390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0799999">
            <a:off x="-4070676" y="-7691371"/>
            <a:ext cx="7835077" cy="10939025"/>
          </a:xfrm>
          <a:custGeom>
            <a:avLst/>
            <a:gdLst/>
            <a:ahLst/>
            <a:cxnLst/>
            <a:rect r="r" b="b" t="t" l="l"/>
            <a:pathLst>
              <a:path h="10939025" w="7835077">
                <a:moveTo>
                  <a:pt x="0" y="0"/>
                </a:moveTo>
                <a:lnTo>
                  <a:pt x="7835077" y="0"/>
                </a:lnTo>
                <a:lnTo>
                  <a:pt x="7835077" y="10939026"/>
                </a:lnTo>
                <a:lnTo>
                  <a:pt x="0" y="109390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598882" y="519457"/>
            <a:ext cx="9723674" cy="12827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446"/>
              </a:lnSpc>
              <a:spcBef>
                <a:spcPct val="0"/>
              </a:spcBef>
            </a:pPr>
            <a:r>
              <a:rPr lang="en-US" sz="7569" spc="741">
                <a:solidFill>
                  <a:srgbClr val="231F20"/>
                </a:solidFill>
                <a:latin typeface="Oswald Bold"/>
              </a:rPr>
              <a:t>CONCLUSION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5857238" y="0"/>
            <a:ext cx="2430762" cy="1305614"/>
          </a:xfrm>
          <a:custGeom>
            <a:avLst/>
            <a:gdLst/>
            <a:ahLst/>
            <a:cxnLst/>
            <a:rect r="r" b="b" t="t" l="l"/>
            <a:pathLst>
              <a:path h="1305614" w="2430762">
                <a:moveTo>
                  <a:pt x="0" y="0"/>
                </a:moveTo>
                <a:lnTo>
                  <a:pt x="2430762" y="0"/>
                </a:lnTo>
                <a:lnTo>
                  <a:pt x="2430762" y="1305614"/>
                </a:lnTo>
                <a:lnTo>
                  <a:pt x="0" y="130561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43088" r="0" b="-43088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06689" y="2448535"/>
            <a:ext cx="17674621" cy="69551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12470" indent="-356235" lvl="1">
              <a:lnSpc>
                <a:spcPts val="4620"/>
              </a:lnSpc>
              <a:buAutoNum type="arabicPeriod" startAt="1"/>
            </a:pPr>
            <a:r>
              <a:rPr lang="en-US" sz="3300">
                <a:solidFill>
                  <a:srgbClr val="231F20"/>
                </a:solidFill>
                <a:latin typeface="Canva Sans"/>
              </a:rPr>
              <a:t>The toxicity </a:t>
            </a:r>
            <a:r>
              <a:rPr lang="en-US" sz="3300">
                <a:solidFill>
                  <a:srgbClr val="231F20"/>
                </a:solidFill>
                <a:latin typeface="Canva Sans"/>
              </a:rPr>
              <a:t>detection web application aims to provide a reliable and scalable solution for identifying harmful content in social media.</a:t>
            </a:r>
          </a:p>
          <a:p>
            <a:pPr marL="712470" indent="-356235" lvl="1">
              <a:lnSpc>
                <a:spcPts val="4620"/>
              </a:lnSpc>
              <a:buAutoNum type="arabicPeriod" startAt="1"/>
            </a:pPr>
            <a:r>
              <a:rPr lang="en-US" sz="3300">
                <a:solidFill>
                  <a:srgbClr val="231F20"/>
                </a:solidFill>
                <a:latin typeface="Canva Sans"/>
              </a:rPr>
              <a:t>Through robust security measures and user-friendly interfaces, the application ensures the privacy and safety of users' data.</a:t>
            </a:r>
          </a:p>
          <a:p>
            <a:pPr marL="712470" indent="-356235" lvl="1">
              <a:lnSpc>
                <a:spcPts val="4620"/>
              </a:lnSpc>
              <a:buAutoNum type="arabicPeriod" startAt="1"/>
            </a:pPr>
            <a:r>
              <a:rPr lang="en-US" sz="3300">
                <a:solidFill>
                  <a:srgbClr val="231F20"/>
                </a:solidFill>
                <a:latin typeface="Canva Sans"/>
              </a:rPr>
              <a:t>High performance and usability are key priorities, allowing users to efficiently interact with the application and obtain accurate toxicity analysis results in real-time.</a:t>
            </a:r>
          </a:p>
          <a:p>
            <a:pPr marL="712470" indent="-356235" lvl="1">
              <a:lnSpc>
                <a:spcPts val="4620"/>
              </a:lnSpc>
              <a:buAutoNum type="arabicPeriod" startAt="1"/>
            </a:pPr>
            <a:r>
              <a:rPr lang="en-US" sz="3300">
                <a:solidFill>
                  <a:srgbClr val="231F20"/>
                </a:solidFill>
                <a:latin typeface="Canva Sans"/>
              </a:rPr>
              <a:t>The application is designed with maintainability and portability in mind, enabling seamless updates and accessibility across different devices and platforms.</a:t>
            </a:r>
          </a:p>
          <a:p>
            <a:pPr marL="712470" indent="-356235" lvl="1">
              <a:lnSpc>
                <a:spcPts val="4620"/>
              </a:lnSpc>
              <a:buAutoNum type="arabicPeriod" startAt="1"/>
            </a:pPr>
            <a:r>
              <a:rPr lang="en-US" sz="3300">
                <a:solidFill>
                  <a:srgbClr val="231F20"/>
                </a:solidFill>
                <a:latin typeface="Canva Sans"/>
              </a:rPr>
              <a:t>Overall, the toxicity detection web application strives to meet non-functional requirements while prioritizing user satisfaction and safety in online interactions.</a:t>
            </a:r>
          </a:p>
          <a:p>
            <a:pPr>
              <a:lnSpc>
                <a:spcPts val="4620"/>
              </a:lnSpc>
            </a:pP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479722" y="-4833750"/>
            <a:ext cx="7616557" cy="7815497"/>
          </a:xfrm>
          <a:custGeom>
            <a:avLst/>
            <a:gdLst/>
            <a:ahLst/>
            <a:cxnLst/>
            <a:rect r="r" b="b" t="t" l="l"/>
            <a:pathLst>
              <a:path h="7815497" w="761655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4176364">
            <a:off x="-4453389" y="7461249"/>
            <a:ext cx="7616557" cy="7815497"/>
          </a:xfrm>
          <a:custGeom>
            <a:avLst/>
            <a:gdLst/>
            <a:ahLst/>
            <a:cxnLst/>
            <a:rect r="r" b="b" t="t" l="l"/>
            <a:pathLst>
              <a:path h="7815497" w="7616557">
                <a:moveTo>
                  <a:pt x="0" y="0"/>
                </a:moveTo>
                <a:lnTo>
                  <a:pt x="7616557" y="0"/>
                </a:lnTo>
                <a:lnTo>
                  <a:pt x="7616557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857238" y="0"/>
            <a:ext cx="2430762" cy="1305614"/>
          </a:xfrm>
          <a:custGeom>
            <a:avLst/>
            <a:gdLst/>
            <a:ahLst/>
            <a:cxnLst/>
            <a:rect r="r" b="b" t="t" l="l"/>
            <a:pathLst>
              <a:path h="1305614" w="2430762">
                <a:moveTo>
                  <a:pt x="0" y="0"/>
                </a:moveTo>
                <a:lnTo>
                  <a:pt x="2430762" y="0"/>
                </a:lnTo>
                <a:lnTo>
                  <a:pt x="2430762" y="1305614"/>
                </a:lnTo>
                <a:lnTo>
                  <a:pt x="0" y="130561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43088" r="0" b="-43088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926744" y="538507"/>
            <a:ext cx="11552977" cy="11667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587"/>
              </a:lnSpc>
            </a:pPr>
            <a:r>
              <a:rPr lang="en-US" sz="6947" spc="368">
                <a:solidFill>
                  <a:srgbClr val="231F20"/>
                </a:solidFill>
                <a:latin typeface="Oswald Bold"/>
              </a:rPr>
              <a:t>REFERENCES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2061712"/>
            <a:ext cx="16665021" cy="3990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100"/>
              </a:lnSpc>
            </a:pPr>
            <a:r>
              <a:rPr lang="en-US" sz="1500">
                <a:solidFill>
                  <a:srgbClr val="231F20"/>
                </a:solidFill>
                <a:latin typeface="Canva Sans"/>
              </a:rPr>
              <a:t>1] Pavlopoulos, J., Sorensen, J., Dixon, L., Thain, N., &amp; Androutsopoulos, I. (2020). Toxicity detection: Does context really matter?. arXiv preprint arXiv:2006.00998.</a:t>
            </a:r>
          </a:p>
          <a:p>
            <a:pPr algn="just">
              <a:lnSpc>
                <a:spcPts val="2100"/>
              </a:lnSpc>
            </a:pPr>
            <a:r>
              <a:rPr lang="en-US" sz="1500">
                <a:solidFill>
                  <a:srgbClr val="231F20"/>
                </a:solidFill>
                <a:latin typeface="Canva Sans"/>
              </a:rPr>
              <a:t>Link :</a:t>
            </a:r>
            <a:r>
              <a:rPr lang="en-US" sz="1500" u="sng">
                <a:solidFill>
                  <a:srgbClr val="231F20"/>
                </a:solidFill>
                <a:latin typeface="Canva Sans"/>
              </a:rPr>
              <a:t>https://arxiv.org/abs/2006.00998</a:t>
            </a:r>
          </a:p>
          <a:p>
            <a:pPr algn="just">
              <a:lnSpc>
                <a:spcPts val="2100"/>
              </a:lnSpc>
            </a:pPr>
          </a:p>
          <a:p>
            <a:pPr algn="just">
              <a:lnSpc>
                <a:spcPts val="2100"/>
              </a:lnSpc>
            </a:pPr>
            <a:r>
              <a:rPr lang="en-US" sz="1500">
                <a:solidFill>
                  <a:srgbClr val="231F20"/>
                </a:solidFill>
                <a:latin typeface="Canva Sans"/>
              </a:rPr>
              <a:t>[2] Kurita, Keita, Anna Belova, and Antonios Anastasopoulos. "Towards robust toxic content classification." arXiv preprint arXiv:1912.06872 (2019).</a:t>
            </a:r>
          </a:p>
          <a:p>
            <a:pPr algn="just">
              <a:lnSpc>
                <a:spcPts val="2100"/>
              </a:lnSpc>
            </a:pPr>
            <a:r>
              <a:rPr lang="en-US" sz="1500">
                <a:solidFill>
                  <a:srgbClr val="231F20"/>
                </a:solidFill>
                <a:latin typeface="Canva Sans"/>
              </a:rPr>
              <a:t>Link : </a:t>
            </a:r>
            <a:r>
              <a:rPr lang="en-US" sz="1500" u="sng">
                <a:solidFill>
                  <a:srgbClr val="231F20"/>
                </a:solidFill>
                <a:latin typeface="Canva Sans"/>
              </a:rPr>
              <a:t>https://arxiv.org/abs/1912.06872</a:t>
            </a:r>
          </a:p>
          <a:p>
            <a:pPr algn="just">
              <a:lnSpc>
                <a:spcPts val="2100"/>
              </a:lnSpc>
            </a:pPr>
          </a:p>
          <a:p>
            <a:pPr>
              <a:lnSpc>
                <a:spcPts val="2100"/>
              </a:lnSpc>
            </a:pPr>
            <a:r>
              <a:rPr lang="en-US" sz="1500">
                <a:solidFill>
                  <a:srgbClr val="231F20"/>
                </a:solidFill>
                <a:latin typeface="Canva Sans"/>
              </a:rPr>
              <a:t>[3]K. S. Ashok, K. A. Ashok and S. M. B. Naseem, "A Neuro-NLP Induced Deep Learning Model Developed Towards Comment Based Toxicity Prediction," 2022 5th International Conference on Advances in Science and Technology (ICAST), Mumbai, India, 2022, pp. 94-99, doi: 10.1109/ICAST55766.2022.10039597. </a:t>
            </a:r>
          </a:p>
          <a:p>
            <a:pPr>
              <a:lnSpc>
                <a:spcPts val="2100"/>
              </a:lnSpc>
            </a:pPr>
            <a:r>
              <a:rPr lang="en-US" sz="1500">
                <a:solidFill>
                  <a:srgbClr val="231F20"/>
                </a:solidFill>
                <a:latin typeface="Canva Sans"/>
              </a:rPr>
              <a:t>Link :</a:t>
            </a:r>
            <a:r>
              <a:rPr lang="en-US" sz="1500" u="sng">
                <a:solidFill>
                  <a:srgbClr val="231F20"/>
                </a:solidFill>
                <a:latin typeface="Canva Sans"/>
              </a:rPr>
              <a:t> https://ieeexplore.ieee.org/document/10039597</a:t>
            </a:r>
          </a:p>
          <a:p>
            <a:pPr>
              <a:lnSpc>
                <a:spcPts val="2100"/>
              </a:lnSpc>
            </a:pPr>
          </a:p>
          <a:p>
            <a:pPr>
              <a:lnSpc>
                <a:spcPts val="2100"/>
              </a:lnSpc>
            </a:pPr>
            <a:r>
              <a:rPr lang="en-US" sz="1500">
                <a:solidFill>
                  <a:srgbClr val="231F20"/>
                </a:solidFill>
                <a:latin typeface="Canva Sans"/>
              </a:rPr>
              <a:t>[4]A. Garlapati, N. Malisetty and G. Narayanan, "Classification of Toxicity in Comments using NLP and LSTM," 2022 8th International Conference on Advanced Computing and Communication Systems (ICACCS), Coimbatore, India, 2022, pp. 16-21, doi: 10.1109/ICACCS54159.2022.9785067.</a:t>
            </a:r>
          </a:p>
          <a:p>
            <a:pPr>
              <a:lnSpc>
                <a:spcPts val="2100"/>
              </a:lnSpc>
            </a:pPr>
            <a:r>
              <a:rPr lang="en-US" sz="1500" u="sng">
                <a:solidFill>
                  <a:srgbClr val="231F20"/>
                </a:solidFill>
                <a:latin typeface="Canva Sans"/>
              </a:rPr>
              <a:t>LInk : https://ieeexplore.ieee.org/document/9785067</a:t>
            </a:r>
          </a:p>
          <a:p>
            <a:pPr algn="just">
              <a:lnSpc>
                <a:spcPts val="2100"/>
              </a:lnSpc>
            </a:pPr>
          </a:p>
          <a:p>
            <a:pPr algn="just">
              <a:lnSpc>
                <a:spcPts val="2100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5536431"/>
            <a:ext cx="15923745" cy="10134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070"/>
              </a:lnSpc>
              <a:spcBef>
                <a:spcPct val="0"/>
              </a:spcBef>
            </a:pPr>
          </a:p>
          <a:p>
            <a:pPr>
              <a:lnSpc>
                <a:spcPts val="2070"/>
              </a:lnSpc>
              <a:spcBef>
                <a:spcPct val="0"/>
              </a:spcBef>
            </a:pPr>
            <a:r>
              <a:rPr lang="en-US" sz="1500" spc="147">
                <a:solidFill>
                  <a:srgbClr val="231F20"/>
                </a:solidFill>
                <a:latin typeface="Canva Sans"/>
                <a:ea typeface="Canva Sans"/>
              </a:rPr>
              <a:t>[5]Betty van Aken, Julian Risch, Ralf Krestel, and Alexander L¨oser, arXiv:1809.07572 ,Challenges for Toxic Comment Classification: An In-Depth Error Analysis, 2018</a:t>
            </a:r>
          </a:p>
          <a:p>
            <a:pPr>
              <a:lnSpc>
                <a:spcPts val="2070"/>
              </a:lnSpc>
              <a:spcBef>
                <a:spcPct val="0"/>
              </a:spcBef>
            </a:pPr>
            <a:r>
              <a:rPr lang="en-US" sz="1500" spc="147" u="sng">
                <a:solidFill>
                  <a:srgbClr val="231F20"/>
                </a:solidFill>
                <a:latin typeface="Canva Sans"/>
              </a:rPr>
              <a:t>Link:</a:t>
            </a:r>
            <a:r>
              <a:rPr lang="en-US" sz="1500" spc="147" u="sng">
                <a:solidFill>
                  <a:srgbClr val="231F20"/>
                </a:solidFill>
                <a:latin typeface="Canva Sans"/>
                <a:hlinkClick r:id="rId6" tooltip="https://arxiv.org/abs/1809.07572"/>
              </a:rPr>
              <a:t> https://arxiv.org/abs/1809.07572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6530841"/>
            <a:ext cx="15923745" cy="3328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070"/>
              </a:lnSpc>
              <a:spcBef>
                <a:spcPct val="0"/>
              </a:spcBef>
            </a:pPr>
          </a:p>
          <a:p>
            <a:pPr>
              <a:lnSpc>
                <a:spcPts val="2070"/>
              </a:lnSpc>
              <a:spcBef>
                <a:spcPct val="0"/>
              </a:spcBef>
            </a:pPr>
            <a:r>
              <a:rPr lang="en-US" sz="1500" spc="147">
                <a:solidFill>
                  <a:srgbClr val="231F20"/>
                </a:solidFill>
                <a:latin typeface="Canva Sans"/>
              </a:rPr>
              <a:t>[6]João A. Leite, Diego F. Silva, Kalina Bontcheva, Carolina Scarton, arXiv:2010.04543 ,Toxic Language Detection in Social Media for Brazilian Portuguese: New Dataset and Multilingual Analysis, 2020</a:t>
            </a:r>
          </a:p>
          <a:p>
            <a:pPr>
              <a:lnSpc>
                <a:spcPts val="2070"/>
              </a:lnSpc>
              <a:spcBef>
                <a:spcPct val="0"/>
              </a:spcBef>
            </a:pPr>
            <a:r>
              <a:rPr lang="en-US" sz="1500" spc="147">
                <a:solidFill>
                  <a:srgbClr val="231F20"/>
                </a:solidFill>
                <a:latin typeface="Canva Sans"/>
              </a:rPr>
              <a:t>Link:  </a:t>
            </a:r>
            <a:r>
              <a:rPr lang="en-US" sz="1500" spc="147" u="sng">
                <a:solidFill>
                  <a:srgbClr val="231F20"/>
                </a:solidFill>
                <a:latin typeface="Canva Sans"/>
              </a:rPr>
              <a:t>https://arxiv.org/abs/2010.04543</a:t>
            </a:r>
          </a:p>
          <a:p>
            <a:pPr>
              <a:lnSpc>
                <a:spcPts val="2070"/>
              </a:lnSpc>
              <a:spcBef>
                <a:spcPct val="0"/>
              </a:spcBef>
            </a:pPr>
          </a:p>
          <a:p>
            <a:pPr>
              <a:lnSpc>
                <a:spcPts val="2070"/>
              </a:lnSpc>
              <a:spcBef>
                <a:spcPct val="0"/>
              </a:spcBef>
            </a:pPr>
            <a:r>
              <a:rPr lang="en-US" sz="1500" spc="147">
                <a:solidFill>
                  <a:srgbClr val="231F20"/>
                </a:solidFill>
                <a:latin typeface="Canva Sans"/>
              </a:rPr>
              <a:t>[7] Aji, Fazjar Sekti, and Ade Iriani. "Toxicity and Sentiment Analysis About Digital Bounty on Social Media." 2023 12th International Conference on Awareness Science and Technology (iCAST). IEEE, 2023.</a:t>
            </a:r>
          </a:p>
          <a:p>
            <a:pPr>
              <a:lnSpc>
                <a:spcPts val="2070"/>
              </a:lnSpc>
              <a:spcBef>
                <a:spcPct val="0"/>
              </a:spcBef>
            </a:pPr>
            <a:r>
              <a:rPr lang="en-US" sz="1500" spc="147">
                <a:solidFill>
                  <a:srgbClr val="231F20"/>
                </a:solidFill>
                <a:latin typeface="Canva Sans"/>
              </a:rPr>
              <a:t>Link: </a:t>
            </a:r>
            <a:r>
              <a:rPr lang="en-US" sz="1500" spc="147" u="sng">
                <a:solidFill>
                  <a:srgbClr val="231F20"/>
                </a:solidFill>
                <a:latin typeface="Canva Sans"/>
                <a:hlinkClick r:id="rId7" tooltip="https://ieeexplore.ieee.org/abstract/document/10359318"/>
              </a:rPr>
              <a:t>https://ieeexplore.ieee.org/abstract/document/10359318</a:t>
            </a:r>
          </a:p>
          <a:p>
            <a:pPr>
              <a:lnSpc>
                <a:spcPts val="2070"/>
              </a:lnSpc>
              <a:spcBef>
                <a:spcPct val="0"/>
              </a:spcBef>
            </a:pPr>
          </a:p>
          <a:p>
            <a:pPr>
              <a:lnSpc>
                <a:spcPts val="2070"/>
              </a:lnSpc>
              <a:spcBef>
                <a:spcPct val="0"/>
              </a:spcBef>
            </a:pPr>
            <a:r>
              <a:rPr lang="en-US" sz="1500" spc="147">
                <a:solidFill>
                  <a:srgbClr val="231F20"/>
                </a:solidFill>
                <a:latin typeface="Canva Sans"/>
              </a:rPr>
              <a:t>[8] Zhu, Wanzheng, et al. "Self-supervised euphemism detection and identification for content moderation." 2021 IEEE Symposium on Security and Privacy (SP). IEEE, 2021.</a:t>
            </a:r>
          </a:p>
          <a:p>
            <a:pPr>
              <a:lnSpc>
                <a:spcPts val="2070"/>
              </a:lnSpc>
              <a:spcBef>
                <a:spcPct val="0"/>
              </a:spcBef>
            </a:pPr>
            <a:r>
              <a:rPr lang="en-US" sz="1500" spc="147">
                <a:solidFill>
                  <a:srgbClr val="231F20"/>
                </a:solidFill>
                <a:latin typeface="Canva Sans"/>
              </a:rPr>
              <a:t>Link: </a:t>
            </a:r>
            <a:r>
              <a:rPr lang="en-US" sz="1500" spc="147" u="sng">
                <a:solidFill>
                  <a:srgbClr val="231F20"/>
                </a:solidFill>
                <a:latin typeface="Canva Sans"/>
                <a:hlinkClick r:id="rId8" tooltip="https://ieeexplore.ieee.org/abstract/document/9519422"/>
              </a:rPr>
              <a:t>https://ieeexplore.ieee.org/abstract/document/9519422</a:t>
            </a:r>
          </a:p>
          <a:p>
            <a:pPr>
              <a:lnSpc>
                <a:spcPts val="207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903772" y="4274503"/>
            <a:ext cx="5944671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Canva Sans Bold"/>
              </a:rPr>
              <a:t>Thank You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4479722" y="-4833750"/>
            <a:ext cx="7616557" cy="7815497"/>
          </a:xfrm>
          <a:custGeom>
            <a:avLst/>
            <a:gdLst/>
            <a:ahLst/>
            <a:cxnLst/>
            <a:rect r="r" b="b" t="t" l="l"/>
            <a:pathLst>
              <a:path h="7815497" w="761655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857238" y="0"/>
            <a:ext cx="2430762" cy="1305614"/>
          </a:xfrm>
          <a:custGeom>
            <a:avLst/>
            <a:gdLst/>
            <a:ahLst/>
            <a:cxnLst/>
            <a:rect r="r" b="b" t="t" l="l"/>
            <a:pathLst>
              <a:path h="1305614" w="2430762">
                <a:moveTo>
                  <a:pt x="0" y="0"/>
                </a:moveTo>
                <a:lnTo>
                  <a:pt x="2430762" y="0"/>
                </a:lnTo>
                <a:lnTo>
                  <a:pt x="2430762" y="1305614"/>
                </a:lnTo>
                <a:lnTo>
                  <a:pt x="0" y="13056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43088" r="0" b="-43088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4176364">
            <a:off x="-4453389" y="7461249"/>
            <a:ext cx="7616557" cy="7815497"/>
          </a:xfrm>
          <a:custGeom>
            <a:avLst/>
            <a:gdLst/>
            <a:ahLst/>
            <a:cxnLst/>
            <a:rect r="r" b="b" t="t" l="l"/>
            <a:pathLst>
              <a:path h="7815497" w="7616557">
                <a:moveTo>
                  <a:pt x="0" y="0"/>
                </a:moveTo>
                <a:lnTo>
                  <a:pt x="7616557" y="0"/>
                </a:lnTo>
                <a:lnTo>
                  <a:pt x="7616557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7659121">
            <a:off x="-4012602" y="5576189"/>
            <a:ext cx="7629294" cy="7828566"/>
          </a:xfrm>
          <a:custGeom>
            <a:avLst/>
            <a:gdLst/>
            <a:ahLst/>
            <a:cxnLst/>
            <a:rect r="r" b="b" t="t" l="l"/>
            <a:pathLst>
              <a:path h="7828566" w="7629294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019320" y="3026118"/>
            <a:ext cx="1400485" cy="6761071"/>
            <a:chOff x="0" y="0"/>
            <a:chExt cx="368852" cy="178069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68852" cy="1780693"/>
            </a:xfrm>
            <a:custGeom>
              <a:avLst/>
              <a:gdLst/>
              <a:ahLst/>
              <a:cxnLst/>
              <a:rect r="r" b="b" t="t" l="l"/>
              <a:pathLst>
                <a:path h="1780693" w="368852">
                  <a:moveTo>
                    <a:pt x="0" y="0"/>
                  </a:moveTo>
                  <a:lnTo>
                    <a:pt x="368852" y="0"/>
                  </a:lnTo>
                  <a:lnTo>
                    <a:pt x="368852" y="1780693"/>
                  </a:lnTo>
                  <a:lnTo>
                    <a:pt x="0" y="1780693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368852" cy="17997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4980992" y="1036994"/>
            <a:ext cx="7416941" cy="16837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774"/>
              </a:lnSpc>
            </a:pPr>
            <a:r>
              <a:rPr lang="en-US" sz="9981" spc="978">
                <a:solidFill>
                  <a:srgbClr val="231F20"/>
                </a:solidFill>
                <a:latin typeface="Oswald Bold"/>
              </a:rPr>
              <a:t>CONTENT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2016048">
            <a:off x="12243487" y="-1005305"/>
            <a:ext cx="10749463" cy="2687366"/>
          </a:xfrm>
          <a:custGeom>
            <a:avLst/>
            <a:gdLst/>
            <a:ahLst/>
            <a:cxnLst/>
            <a:rect r="r" b="b" t="t" l="l"/>
            <a:pathLst>
              <a:path h="2687366" w="10749463">
                <a:moveTo>
                  <a:pt x="0" y="0"/>
                </a:moveTo>
                <a:lnTo>
                  <a:pt x="10749463" y="0"/>
                </a:lnTo>
                <a:lnTo>
                  <a:pt x="10749463" y="2687365"/>
                </a:lnTo>
                <a:lnTo>
                  <a:pt x="0" y="26873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5231353" y="3215660"/>
            <a:ext cx="937219" cy="65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>
                <a:solidFill>
                  <a:srgbClr val="363636"/>
                </a:solidFill>
                <a:latin typeface="Oswald Bold Italics"/>
              </a:rPr>
              <a:t>01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231353" y="4012779"/>
            <a:ext cx="937219" cy="65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>
                <a:solidFill>
                  <a:srgbClr val="363636"/>
                </a:solidFill>
                <a:latin typeface="Oswald Bold Italics"/>
              </a:rPr>
              <a:t>02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231353" y="4893936"/>
            <a:ext cx="937219" cy="65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>
                <a:solidFill>
                  <a:srgbClr val="363636"/>
                </a:solidFill>
                <a:latin typeface="Oswald Bold Italics"/>
              </a:rPr>
              <a:t>03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231353" y="5691055"/>
            <a:ext cx="937219" cy="65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>
                <a:solidFill>
                  <a:srgbClr val="363636"/>
                </a:solidFill>
                <a:latin typeface="Oswald Bold Italics"/>
              </a:rPr>
              <a:t>04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250954" y="6483432"/>
            <a:ext cx="937219" cy="65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>
                <a:solidFill>
                  <a:srgbClr val="363636"/>
                </a:solidFill>
                <a:latin typeface="Oswald Bold Italics"/>
              </a:rPr>
              <a:t>05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250954" y="7314396"/>
            <a:ext cx="937219" cy="65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>
                <a:solidFill>
                  <a:srgbClr val="363636"/>
                </a:solidFill>
                <a:latin typeface="Oswald Bold Italics"/>
              </a:rPr>
              <a:t>06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250954" y="8164689"/>
            <a:ext cx="937219" cy="65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>
                <a:solidFill>
                  <a:srgbClr val="363636"/>
                </a:solidFill>
                <a:latin typeface="Oswald Bold Italics"/>
              </a:rPr>
              <a:t>07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607430" y="3323612"/>
            <a:ext cx="5790503" cy="418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DM Sans"/>
              </a:rPr>
              <a:t>ABSTRACT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607430" y="4117830"/>
            <a:ext cx="6853516" cy="418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DM Sans"/>
              </a:rPr>
              <a:t>MOTIVATION AND SCOPE OF PROJECT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607430" y="5037920"/>
            <a:ext cx="6853516" cy="8566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DM Sans"/>
              </a:rPr>
              <a:t>SUGGESTIONS FROM REVIEW – 1</a:t>
            </a:r>
          </a:p>
          <a:p>
            <a:pPr algn="l" marL="0" indent="0" lvl="0">
              <a:lnSpc>
                <a:spcPts val="3483"/>
              </a:lnSpc>
              <a:spcBef>
                <a:spcPct val="0"/>
              </a:spcBef>
            </a:pPr>
          </a:p>
        </p:txBody>
      </p:sp>
      <p:sp>
        <p:nvSpPr>
          <p:cNvPr name="TextBox 18" id="18"/>
          <p:cNvSpPr txBox="true"/>
          <p:nvPr/>
        </p:nvSpPr>
        <p:spPr>
          <a:xfrm rot="0">
            <a:off x="6607430" y="5832138"/>
            <a:ext cx="10845111" cy="8566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DM Sans"/>
              </a:rPr>
              <a:t>FUNCTIONAL AND NON - FUNCTIONAL REQUIREMENTS</a:t>
            </a:r>
          </a:p>
          <a:p>
            <a:pPr algn="l" marL="0" indent="0" lvl="0">
              <a:lnSpc>
                <a:spcPts val="3483"/>
              </a:lnSpc>
              <a:spcBef>
                <a:spcPct val="0"/>
              </a:spcBef>
            </a:pPr>
          </a:p>
        </p:txBody>
      </p:sp>
      <p:sp>
        <p:nvSpPr>
          <p:cNvPr name="TextBox 19" id="19"/>
          <p:cNvSpPr txBox="true"/>
          <p:nvPr/>
        </p:nvSpPr>
        <p:spPr>
          <a:xfrm rot="0">
            <a:off x="6607430" y="6632982"/>
            <a:ext cx="6076629" cy="8566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DM Sans"/>
              </a:rPr>
              <a:t>LITERATURE SURVEY </a:t>
            </a:r>
          </a:p>
          <a:p>
            <a:pPr algn="l" marL="0" indent="0" lvl="0">
              <a:lnSpc>
                <a:spcPts val="3483"/>
              </a:lnSpc>
              <a:spcBef>
                <a:spcPct val="0"/>
              </a:spcBef>
            </a:pPr>
          </a:p>
        </p:txBody>
      </p:sp>
      <p:sp>
        <p:nvSpPr>
          <p:cNvPr name="TextBox 20" id="20"/>
          <p:cNvSpPr txBox="true"/>
          <p:nvPr/>
        </p:nvSpPr>
        <p:spPr>
          <a:xfrm rot="0">
            <a:off x="6607430" y="7425359"/>
            <a:ext cx="10651870" cy="8566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DM Sans"/>
              </a:rPr>
              <a:t>CAPSTONE (PHASE-I &amp; PHASE-II) PROJECT TIMELINE </a:t>
            </a:r>
          </a:p>
          <a:p>
            <a:pPr algn="l" marL="0" indent="0" lvl="0">
              <a:lnSpc>
                <a:spcPts val="3483"/>
              </a:lnSpc>
              <a:spcBef>
                <a:spcPct val="0"/>
              </a:spcBef>
            </a:pPr>
          </a:p>
        </p:txBody>
      </p:sp>
      <p:sp>
        <p:nvSpPr>
          <p:cNvPr name="TextBox 21" id="21"/>
          <p:cNvSpPr txBox="true"/>
          <p:nvPr/>
        </p:nvSpPr>
        <p:spPr>
          <a:xfrm rot="0">
            <a:off x="6607430" y="8269740"/>
            <a:ext cx="6076629" cy="418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231F20"/>
                </a:solidFill>
                <a:latin typeface="DM Sans"/>
              </a:rPr>
              <a:t>CONCLUSION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5250954" y="8924925"/>
            <a:ext cx="937219" cy="65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>
                <a:solidFill>
                  <a:srgbClr val="363636"/>
                </a:solidFill>
                <a:latin typeface="Oswald Bold Italics"/>
              </a:rPr>
              <a:t>08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6607430" y="9071923"/>
            <a:ext cx="6076629" cy="418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231F20"/>
                </a:solidFill>
                <a:latin typeface="DM Sans"/>
              </a:rPr>
              <a:t>REFERENCES</a:t>
            </a:r>
          </a:p>
        </p:txBody>
      </p:sp>
      <p:sp>
        <p:nvSpPr>
          <p:cNvPr name="Freeform 24" id="24"/>
          <p:cNvSpPr/>
          <p:nvPr/>
        </p:nvSpPr>
        <p:spPr>
          <a:xfrm flipH="false" flipV="false" rot="0">
            <a:off x="15857238" y="0"/>
            <a:ext cx="2430762" cy="1305614"/>
          </a:xfrm>
          <a:custGeom>
            <a:avLst/>
            <a:gdLst/>
            <a:ahLst/>
            <a:cxnLst/>
            <a:rect r="r" b="b" t="t" l="l"/>
            <a:pathLst>
              <a:path h="1305614" w="2430762">
                <a:moveTo>
                  <a:pt x="0" y="0"/>
                </a:moveTo>
                <a:lnTo>
                  <a:pt x="2430762" y="0"/>
                </a:lnTo>
                <a:lnTo>
                  <a:pt x="2430762" y="1305614"/>
                </a:lnTo>
                <a:lnTo>
                  <a:pt x="0" y="130561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43088" r="0" b="-43088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453430" y="-105255"/>
            <a:ext cx="7416941" cy="14108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1429"/>
              </a:lnSpc>
            </a:pPr>
            <a:r>
              <a:rPr lang="en-US" sz="8282" spc="811">
                <a:solidFill>
                  <a:srgbClr val="231F20"/>
                </a:solidFill>
                <a:latin typeface="Oswald Bold"/>
              </a:rPr>
              <a:t>ABSTRACT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-3544100" y="8080356"/>
            <a:ext cx="7616557" cy="7815497"/>
          </a:xfrm>
          <a:custGeom>
            <a:avLst/>
            <a:gdLst/>
            <a:ahLst/>
            <a:cxnLst/>
            <a:rect r="r" b="b" t="t" l="l"/>
            <a:pathLst>
              <a:path h="7815497" w="7616557">
                <a:moveTo>
                  <a:pt x="0" y="0"/>
                </a:moveTo>
                <a:lnTo>
                  <a:pt x="7616556" y="0"/>
                </a:lnTo>
                <a:lnTo>
                  <a:pt x="7616556" y="7815496"/>
                </a:lnTo>
                <a:lnTo>
                  <a:pt x="0" y="781549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857238" y="0"/>
            <a:ext cx="2430762" cy="1305614"/>
          </a:xfrm>
          <a:custGeom>
            <a:avLst/>
            <a:gdLst/>
            <a:ahLst/>
            <a:cxnLst/>
            <a:rect r="r" b="b" t="t" l="l"/>
            <a:pathLst>
              <a:path h="1305614" w="2430762">
                <a:moveTo>
                  <a:pt x="0" y="0"/>
                </a:moveTo>
                <a:lnTo>
                  <a:pt x="2430762" y="0"/>
                </a:lnTo>
                <a:lnTo>
                  <a:pt x="2430762" y="1305614"/>
                </a:lnTo>
                <a:lnTo>
                  <a:pt x="0" y="130561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43088" r="0" b="-43088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613379" y="1722120"/>
            <a:ext cx="17674621" cy="7536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12470" indent="-356235" lvl="1">
              <a:lnSpc>
                <a:spcPts val="4620"/>
              </a:lnSpc>
              <a:buFont typeface="Arial"/>
              <a:buChar char="•"/>
            </a:pPr>
            <a:r>
              <a:rPr lang="en-US" sz="3300">
                <a:solidFill>
                  <a:srgbClr val="231F20"/>
                </a:solidFill>
                <a:latin typeface="Canva Sans"/>
              </a:rPr>
              <a:t>Toxic behavior in online communication is a pressing issue, exacerbated by the use of </a:t>
            </a:r>
            <a:r>
              <a:rPr lang="en-US" sz="3300">
                <a:solidFill>
                  <a:srgbClr val="231F20"/>
                </a:solidFill>
                <a:latin typeface="Canva Sans Bold"/>
              </a:rPr>
              <a:t>euphemistic language</a:t>
            </a:r>
            <a:r>
              <a:rPr lang="en-US" sz="3300">
                <a:solidFill>
                  <a:srgbClr val="231F20"/>
                </a:solidFill>
                <a:latin typeface="Canva Sans"/>
              </a:rPr>
              <a:t> to mask harmful content.</a:t>
            </a:r>
          </a:p>
          <a:p>
            <a:pPr marL="712470" indent="-356235" lvl="1">
              <a:lnSpc>
                <a:spcPts val="4620"/>
              </a:lnSpc>
              <a:buFont typeface="Arial"/>
              <a:buChar char="•"/>
            </a:pPr>
            <a:r>
              <a:rPr lang="en-US" sz="3300">
                <a:solidFill>
                  <a:srgbClr val="231F20"/>
                </a:solidFill>
                <a:latin typeface="Canva Sans"/>
              </a:rPr>
              <a:t>The research project, "</a:t>
            </a:r>
            <a:r>
              <a:rPr lang="en-US" sz="3300">
                <a:solidFill>
                  <a:srgbClr val="231F20"/>
                </a:solidFill>
                <a:latin typeface="Canva Sans Bold"/>
              </a:rPr>
              <a:t>Detection of Online Toxic Euphemism using BERT Model</a:t>
            </a:r>
            <a:r>
              <a:rPr lang="en-US" sz="3300">
                <a:solidFill>
                  <a:srgbClr val="231F20"/>
                </a:solidFill>
                <a:latin typeface="Canva Sans"/>
              </a:rPr>
              <a:t>," aims to develop computational solutions for automated detection of euphemistic language.</a:t>
            </a:r>
          </a:p>
          <a:p>
            <a:pPr marL="712470" indent="-356235" lvl="1">
              <a:lnSpc>
                <a:spcPts val="4620"/>
              </a:lnSpc>
              <a:buFont typeface="Arial"/>
              <a:buChar char="•"/>
            </a:pPr>
            <a:r>
              <a:rPr lang="en-US" sz="3300">
                <a:solidFill>
                  <a:srgbClr val="231F20"/>
                </a:solidFill>
                <a:latin typeface="Canva Sans"/>
              </a:rPr>
              <a:t>Leveraging advanced</a:t>
            </a:r>
            <a:r>
              <a:rPr lang="en-US" sz="3300">
                <a:solidFill>
                  <a:srgbClr val="231F20"/>
                </a:solidFill>
                <a:latin typeface="Canva Sans Bold"/>
              </a:rPr>
              <a:t> NLP techniques</a:t>
            </a:r>
            <a:r>
              <a:rPr lang="en-US" sz="3300">
                <a:solidFill>
                  <a:srgbClr val="231F20"/>
                </a:solidFill>
                <a:latin typeface="Canva Sans"/>
              </a:rPr>
              <a:t>, particularly </a:t>
            </a:r>
            <a:r>
              <a:rPr lang="en-US" sz="3300">
                <a:solidFill>
                  <a:srgbClr val="231F20"/>
                </a:solidFill>
                <a:latin typeface="Canva Sans Bold"/>
              </a:rPr>
              <a:t>BERT</a:t>
            </a:r>
            <a:r>
              <a:rPr lang="en-US" sz="3300">
                <a:solidFill>
                  <a:srgbClr val="231F20"/>
                </a:solidFill>
                <a:latin typeface="Canva Sans"/>
              </a:rPr>
              <a:t>, the project seeks to accurately identify and categorize toxic euphemisms.</a:t>
            </a:r>
          </a:p>
          <a:p>
            <a:pPr marL="712470" indent="-356235" lvl="1">
              <a:lnSpc>
                <a:spcPts val="4620"/>
              </a:lnSpc>
              <a:buFont typeface="Arial"/>
              <a:buChar char="•"/>
            </a:pPr>
            <a:r>
              <a:rPr lang="en-US" sz="3300">
                <a:solidFill>
                  <a:srgbClr val="231F20"/>
                </a:solidFill>
                <a:latin typeface="Canva Sans"/>
              </a:rPr>
              <a:t>Objectives include training the BERT model, developing real-time detection systems, implementing </a:t>
            </a:r>
            <a:r>
              <a:rPr lang="en-US" sz="3300">
                <a:solidFill>
                  <a:srgbClr val="231F20"/>
                </a:solidFill>
                <a:latin typeface="Canva Sans Bold"/>
              </a:rPr>
              <a:t>user-friendly interfaces</a:t>
            </a:r>
            <a:r>
              <a:rPr lang="en-US" sz="3300">
                <a:solidFill>
                  <a:srgbClr val="231F20"/>
                </a:solidFill>
                <a:latin typeface="Canva Sans"/>
              </a:rPr>
              <a:t>, and evaluating performance metrics.</a:t>
            </a:r>
          </a:p>
          <a:p>
            <a:pPr marL="712470" indent="-356235" lvl="1">
              <a:lnSpc>
                <a:spcPts val="4620"/>
              </a:lnSpc>
              <a:buFont typeface="Arial"/>
              <a:buChar char="•"/>
            </a:pPr>
            <a:r>
              <a:rPr lang="en-US" sz="3300">
                <a:solidFill>
                  <a:srgbClr val="231F20"/>
                </a:solidFill>
                <a:latin typeface="Canva Sans"/>
              </a:rPr>
              <a:t>Aimed at fostering a safer online environment, the project acknowledges challenges such as language biases and the need for continuous adaptation, while striving to advance the field of online toxicity detection.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451022" y="-3601621"/>
            <a:ext cx="7616557" cy="7815497"/>
          </a:xfrm>
          <a:custGeom>
            <a:avLst/>
            <a:gdLst/>
            <a:ahLst/>
            <a:cxnLst/>
            <a:rect r="r" b="b" t="t" l="l"/>
            <a:pathLst>
              <a:path h="7815497" w="761655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4176364">
            <a:off x="-3808278" y="6561824"/>
            <a:ext cx="7616557" cy="7815497"/>
          </a:xfrm>
          <a:custGeom>
            <a:avLst/>
            <a:gdLst/>
            <a:ahLst/>
            <a:cxnLst/>
            <a:rect r="r" b="b" t="t" l="l"/>
            <a:pathLst>
              <a:path h="7815497" w="761655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857238" y="0"/>
            <a:ext cx="2430762" cy="1305614"/>
          </a:xfrm>
          <a:custGeom>
            <a:avLst/>
            <a:gdLst/>
            <a:ahLst/>
            <a:cxnLst/>
            <a:rect r="r" b="b" t="t" l="l"/>
            <a:pathLst>
              <a:path h="1305614" w="2430762">
                <a:moveTo>
                  <a:pt x="0" y="0"/>
                </a:moveTo>
                <a:lnTo>
                  <a:pt x="2430762" y="0"/>
                </a:lnTo>
                <a:lnTo>
                  <a:pt x="2430762" y="1305614"/>
                </a:lnTo>
                <a:lnTo>
                  <a:pt x="0" y="130561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43088" r="0" b="-43088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685641" y="3280596"/>
            <a:ext cx="11552977" cy="51892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906775" indent="-453388" lvl="1">
              <a:lnSpc>
                <a:spcPts val="5879"/>
              </a:lnSpc>
              <a:buAutoNum type="arabicPeriod" startAt="1"/>
            </a:pPr>
            <a:r>
              <a:rPr lang="en-US" sz="4199">
                <a:solidFill>
                  <a:srgbClr val="231F20"/>
                </a:solidFill>
                <a:latin typeface="Canva Sans"/>
              </a:rPr>
              <a:t>Addressing Social Media Toxicity</a:t>
            </a:r>
          </a:p>
          <a:p>
            <a:pPr marL="906775" indent="-453388" lvl="1">
              <a:lnSpc>
                <a:spcPts val="5879"/>
              </a:lnSpc>
              <a:buAutoNum type="arabicPeriod" startAt="1"/>
            </a:pPr>
            <a:r>
              <a:rPr lang="en-US" sz="4199">
                <a:solidFill>
                  <a:srgbClr val="231F20"/>
                </a:solidFill>
                <a:latin typeface="Canva Sans"/>
              </a:rPr>
              <a:t>Protecting User Well-being</a:t>
            </a:r>
          </a:p>
          <a:p>
            <a:pPr marL="906775" indent="-453388" lvl="1">
              <a:lnSpc>
                <a:spcPts val="5879"/>
              </a:lnSpc>
              <a:buAutoNum type="arabicPeriod" startAt="1"/>
            </a:pPr>
            <a:r>
              <a:rPr lang="en-US" sz="4199">
                <a:solidFill>
                  <a:srgbClr val="231F20"/>
                </a:solidFill>
                <a:latin typeface="Canva Sans"/>
              </a:rPr>
              <a:t>Enhancing Platform Moderation </a:t>
            </a:r>
          </a:p>
          <a:p>
            <a:pPr marL="906775" indent="-453388" lvl="1">
              <a:lnSpc>
                <a:spcPts val="5879"/>
              </a:lnSpc>
              <a:buAutoNum type="arabicPeriod" startAt="1"/>
            </a:pPr>
            <a:r>
              <a:rPr lang="en-US" sz="4199">
                <a:solidFill>
                  <a:srgbClr val="231F20"/>
                </a:solidFill>
                <a:latin typeface="Canva Sans"/>
              </a:rPr>
              <a:t>Empowering Users</a:t>
            </a:r>
          </a:p>
          <a:p>
            <a:pPr marL="906775" indent="-453388" lvl="1">
              <a:lnSpc>
                <a:spcPts val="5879"/>
              </a:lnSpc>
              <a:buAutoNum type="arabicPeriod" startAt="1"/>
            </a:pPr>
            <a:r>
              <a:rPr lang="en-US" sz="4199">
                <a:solidFill>
                  <a:srgbClr val="231F20"/>
                </a:solidFill>
                <a:latin typeface="Canva Sans"/>
              </a:rPr>
              <a:t>Supporting Research and Development</a:t>
            </a:r>
          </a:p>
          <a:p>
            <a:pPr marL="928365" indent="-464182" lvl="1">
              <a:lnSpc>
                <a:spcPts val="6019"/>
              </a:lnSpc>
              <a:buAutoNum type="arabicPeriod" startAt="1"/>
            </a:pPr>
            <a:r>
              <a:rPr lang="en-US" sz="4299">
                <a:solidFill>
                  <a:srgbClr val="231F20"/>
                </a:solidFill>
                <a:latin typeface="Canva Sans"/>
              </a:rPr>
              <a:t>Encouraging Positive Online Behavior</a:t>
            </a:r>
          </a:p>
          <a:p>
            <a:pPr>
              <a:lnSpc>
                <a:spcPts val="5879"/>
              </a:lnSpc>
            </a:pP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5048074" y="7022965"/>
            <a:ext cx="2945245" cy="2893703"/>
          </a:xfrm>
          <a:custGeom>
            <a:avLst/>
            <a:gdLst/>
            <a:ahLst/>
            <a:cxnLst/>
            <a:rect r="r" b="b" t="t" l="l"/>
            <a:pathLst>
              <a:path h="2893703" w="2945245">
                <a:moveTo>
                  <a:pt x="0" y="0"/>
                </a:moveTo>
                <a:lnTo>
                  <a:pt x="2945245" y="0"/>
                </a:lnTo>
                <a:lnTo>
                  <a:pt x="2945245" y="2893703"/>
                </a:lnTo>
                <a:lnTo>
                  <a:pt x="0" y="289370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564484" y="1200839"/>
            <a:ext cx="11552977" cy="11148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173"/>
              </a:lnSpc>
            </a:pPr>
            <a:r>
              <a:rPr lang="en-US" sz="6647" spc="352">
                <a:solidFill>
                  <a:srgbClr val="231F20"/>
                </a:solidFill>
                <a:latin typeface="Oswald Bold"/>
              </a:rPr>
              <a:t>MOTIVATION AND SCOPE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927416" y="655730"/>
            <a:ext cx="14433168" cy="11854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740"/>
              </a:lnSpc>
            </a:pPr>
            <a:r>
              <a:rPr lang="en-US" sz="7058" spc="691">
                <a:solidFill>
                  <a:srgbClr val="231F20"/>
                </a:solidFill>
                <a:latin typeface="Oswald Bold"/>
              </a:rPr>
              <a:t>SUGGESTIONS FROM REVIEW-1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-2993892" y="7555632"/>
            <a:ext cx="7616557" cy="7815497"/>
          </a:xfrm>
          <a:custGeom>
            <a:avLst/>
            <a:gdLst/>
            <a:ahLst/>
            <a:cxnLst/>
            <a:rect r="r" b="b" t="t" l="l"/>
            <a:pathLst>
              <a:path h="7815497" w="7616557">
                <a:moveTo>
                  <a:pt x="0" y="0"/>
                </a:moveTo>
                <a:lnTo>
                  <a:pt x="7616557" y="0"/>
                </a:lnTo>
                <a:lnTo>
                  <a:pt x="7616557" y="7815496"/>
                </a:lnTo>
                <a:lnTo>
                  <a:pt x="0" y="781549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857238" y="0"/>
            <a:ext cx="2430762" cy="1305614"/>
          </a:xfrm>
          <a:custGeom>
            <a:avLst/>
            <a:gdLst/>
            <a:ahLst/>
            <a:cxnLst/>
            <a:rect r="r" b="b" t="t" l="l"/>
            <a:pathLst>
              <a:path h="1305614" w="2430762">
                <a:moveTo>
                  <a:pt x="0" y="0"/>
                </a:moveTo>
                <a:lnTo>
                  <a:pt x="2430762" y="0"/>
                </a:lnTo>
                <a:lnTo>
                  <a:pt x="2430762" y="1305614"/>
                </a:lnTo>
                <a:lnTo>
                  <a:pt x="0" y="130561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43088" r="0" b="-43088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927416" y="1942465"/>
            <a:ext cx="11509415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231F20"/>
                </a:solidFill>
                <a:latin typeface="Canva Sans Bold"/>
              </a:rPr>
              <a:t>Answers to Questions from review 1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3362960"/>
            <a:ext cx="12071394" cy="1780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34059" indent="-367030" lvl="1">
              <a:lnSpc>
                <a:spcPts val="4759"/>
              </a:lnSpc>
              <a:buAutoNum type="arabicPeriod" startAt="1"/>
            </a:pPr>
            <a:r>
              <a:rPr lang="en-US" sz="3399">
                <a:solidFill>
                  <a:srgbClr val="231F20"/>
                </a:solidFill>
                <a:latin typeface="Canva Sans"/>
              </a:rPr>
              <a:t>How long will the input be?</a:t>
            </a:r>
          </a:p>
          <a:p>
            <a:pPr algn="just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231F20"/>
                </a:solidFill>
                <a:latin typeface="Canva Sans"/>
              </a:rPr>
              <a:t>Textual data- 15 words(recommended)</a:t>
            </a:r>
          </a:p>
          <a:p>
            <a:pPr algn="just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231F20"/>
                </a:solidFill>
                <a:latin typeface="Canva Sans"/>
              </a:rPr>
              <a:t>Audio data- 10 seconds(recommended)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94949" y="5677535"/>
            <a:ext cx="16424910" cy="3580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231F20"/>
                </a:solidFill>
                <a:latin typeface="Canva Sans"/>
              </a:rPr>
              <a:t>2. Change the problem statement.</a:t>
            </a:r>
          </a:p>
          <a:p>
            <a:pPr>
              <a:lnSpc>
                <a:spcPts val="4759"/>
              </a:lnSpc>
            </a:pPr>
            <a:r>
              <a:rPr lang="en-US" sz="3399">
                <a:solidFill>
                  <a:srgbClr val="231F20"/>
                </a:solidFill>
                <a:latin typeface="Canva Sans"/>
              </a:rPr>
              <a:t>We have taken the suggestion into consideration and changed our problem statement from “</a:t>
            </a:r>
            <a:r>
              <a:rPr lang="en-US" sz="3399" u="sng">
                <a:solidFill>
                  <a:srgbClr val="231F20"/>
                </a:solidFill>
                <a:latin typeface="Canva Sans"/>
              </a:rPr>
              <a:t>Real-Time Identification and Addressing of Hateful </a:t>
            </a:r>
          </a:p>
          <a:p>
            <a:pPr>
              <a:lnSpc>
                <a:spcPts val="4759"/>
              </a:lnSpc>
            </a:pPr>
            <a:r>
              <a:rPr lang="en-US" sz="3399" u="sng">
                <a:solidFill>
                  <a:srgbClr val="231F20"/>
                </a:solidFill>
                <a:latin typeface="Canva Sans"/>
              </a:rPr>
              <a:t>Content in Online Conversations</a:t>
            </a:r>
            <a:r>
              <a:rPr lang="en-US" sz="3399">
                <a:solidFill>
                  <a:srgbClr val="231F20"/>
                </a:solidFill>
                <a:latin typeface="Canva Sans"/>
              </a:rPr>
              <a:t>” to “</a:t>
            </a:r>
            <a:r>
              <a:rPr lang="en-US" sz="3399" u="sng">
                <a:solidFill>
                  <a:srgbClr val="231F20"/>
                </a:solidFill>
                <a:latin typeface="Canva Sans"/>
              </a:rPr>
              <a:t>Detection of Euphemism using BERT Model</a:t>
            </a:r>
            <a:r>
              <a:rPr lang="en-US" sz="3399">
                <a:solidFill>
                  <a:srgbClr val="231F20"/>
                </a:solidFill>
                <a:latin typeface="Canva Sans"/>
              </a:rPr>
              <a:t>”</a:t>
            </a:r>
          </a:p>
          <a:p>
            <a:pPr>
              <a:lnSpc>
                <a:spcPts val="4759"/>
              </a:lnSpc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2035253">
            <a:off x="16373082" y="5327968"/>
            <a:ext cx="7835077" cy="10939025"/>
          </a:xfrm>
          <a:custGeom>
            <a:avLst/>
            <a:gdLst/>
            <a:ahLst/>
            <a:cxnLst/>
            <a:rect r="r" b="b" t="t" l="l"/>
            <a:pathLst>
              <a:path h="10939025" w="7835077">
                <a:moveTo>
                  <a:pt x="0" y="0"/>
                </a:moveTo>
                <a:lnTo>
                  <a:pt x="7835077" y="0"/>
                </a:lnTo>
                <a:lnTo>
                  <a:pt x="7835077" y="10939025"/>
                </a:lnTo>
                <a:lnTo>
                  <a:pt x="0" y="109390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0799999">
            <a:off x="-4130802" y="-6866369"/>
            <a:ext cx="7835077" cy="10939025"/>
          </a:xfrm>
          <a:custGeom>
            <a:avLst/>
            <a:gdLst/>
            <a:ahLst/>
            <a:cxnLst/>
            <a:rect r="r" b="b" t="t" l="l"/>
            <a:pathLst>
              <a:path h="10939025" w="7835077">
                <a:moveTo>
                  <a:pt x="0" y="0"/>
                </a:moveTo>
                <a:lnTo>
                  <a:pt x="7835077" y="0"/>
                </a:lnTo>
                <a:lnTo>
                  <a:pt x="7835077" y="10939026"/>
                </a:lnTo>
                <a:lnTo>
                  <a:pt x="0" y="109390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864655" y="0"/>
            <a:ext cx="2430762" cy="1305614"/>
          </a:xfrm>
          <a:custGeom>
            <a:avLst/>
            <a:gdLst/>
            <a:ahLst/>
            <a:cxnLst/>
            <a:rect r="r" b="b" t="t" l="l"/>
            <a:pathLst>
              <a:path h="1305614" w="2430762">
                <a:moveTo>
                  <a:pt x="0" y="0"/>
                </a:moveTo>
                <a:lnTo>
                  <a:pt x="2430762" y="0"/>
                </a:lnTo>
                <a:lnTo>
                  <a:pt x="2430762" y="1305614"/>
                </a:lnTo>
                <a:lnTo>
                  <a:pt x="0" y="130561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43088" r="0" b="-43088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37241" y="933450"/>
            <a:ext cx="17850759" cy="9227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45"/>
              </a:lnSpc>
            </a:pPr>
            <a:r>
              <a:rPr lang="en-US" sz="5467" spc="535">
                <a:solidFill>
                  <a:srgbClr val="231F20"/>
                </a:solidFill>
                <a:latin typeface="Oswald Bold"/>
              </a:rPr>
              <a:t>USER CLASSES AND CHARACTERISTICS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13298" y="2512484"/>
            <a:ext cx="16298644" cy="67458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09729" indent="-304864" lvl="1">
              <a:lnSpc>
                <a:spcPts val="3897"/>
              </a:lnSpc>
              <a:buFont typeface="Arial"/>
              <a:buChar char="•"/>
            </a:pPr>
            <a:r>
              <a:rPr lang="en-US" sz="2824" spc="276">
                <a:solidFill>
                  <a:srgbClr val="231F20"/>
                </a:solidFill>
                <a:latin typeface="DM Sans Bold"/>
              </a:rPr>
              <a:t>General users: </a:t>
            </a:r>
          </a:p>
          <a:p>
            <a:pPr>
              <a:lnSpc>
                <a:spcPts val="3897"/>
              </a:lnSpc>
            </a:pPr>
            <a:r>
              <a:rPr lang="en-US" sz="2824" spc="276">
                <a:solidFill>
                  <a:srgbClr val="231F20"/>
                </a:solidFill>
                <a:latin typeface="DM Sans Bold"/>
              </a:rPr>
              <a:t>                     - Average Social Media Users</a:t>
            </a:r>
          </a:p>
          <a:p>
            <a:pPr>
              <a:lnSpc>
                <a:spcPts val="3897"/>
              </a:lnSpc>
            </a:pPr>
            <a:r>
              <a:rPr lang="en-US" sz="2824" spc="276">
                <a:solidFill>
                  <a:srgbClr val="231F20"/>
                </a:solidFill>
                <a:latin typeface="DM Sans Bold"/>
              </a:rPr>
              <a:t>                     - Social Media Moderators</a:t>
            </a:r>
          </a:p>
          <a:p>
            <a:pPr>
              <a:lnSpc>
                <a:spcPts val="3897"/>
              </a:lnSpc>
            </a:pPr>
            <a:r>
              <a:rPr lang="en-US" sz="2824" spc="276">
                <a:solidFill>
                  <a:srgbClr val="231F20"/>
                </a:solidFill>
                <a:latin typeface="DM Sans Bold"/>
              </a:rPr>
              <a:t>                     - Content Creators and Influencers</a:t>
            </a:r>
          </a:p>
          <a:p>
            <a:pPr>
              <a:lnSpc>
                <a:spcPts val="3897"/>
              </a:lnSpc>
            </a:pPr>
            <a:r>
              <a:rPr lang="en-US" sz="2824" spc="276">
                <a:solidFill>
                  <a:srgbClr val="231F20"/>
                </a:solidFill>
                <a:latin typeface="DM Sans Bold"/>
              </a:rPr>
              <a:t>                     - Parents and Guardians</a:t>
            </a:r>
          </a:p>
          <a:p>
            <a:pPr>
              <a:lnSpc>
                <a:spcPts val="3897"/>
              </a:lnSpc>
            </a:pPr>
          </a:p>
          <a:p>
            <a:pPr marL="609729" indent="-304864" lvl="1">
              <a:lnSpc>
                <a:spcPts val="3897"/>
              </a:lnSpc>
              <a:buFont typeface="Arial"/>
              <a:buChar char="•"/>
            </a:pPr>
            <a:r>
              <a:rPr lang="en-US" sz="2824" spc="276">
                <a:solidFill>
                  <a:srgbClr val="231F20"/>
                </a:solidFill>
                <a:latin typeface="DM Sans Bold"/>
              </a:rPr>
              <a:t>Content Moderators/Analysts:</a:t>
            </a:r>
            <a:r>
              <a:rPr lang="en-US" sz="2824" spc="276">
                <a:solidFill>
                  <a:srgbClr val="231F20"/>
                </a:solidFill>
                <a:latin typeface="DM Sans"/>
              </a:rPr>
              <a:t> This user class utilizes the pre-built model to identify euphemisms within content that needs moderation. They may work on social media platforms, online forums, or other places where inappropriate language might appear.</a:t>
            </a:r>
          </a:p>
          <a:p>
            <a:pPr marL="588139" indent="-294070" lvl="1">
              <a:lnSpc>
                <a:spcPts val="3759"/>
              </a:lnSpc>
              <a:buFont typeface="Arial"/>
              <a:buChar char="•"/>
            </a:pPr>
            <a:r>
              <a:rPr lang="en-US" sz="2724" spc="266">
                <a:solidFill>
                  <a:srgbClr val="231F20"/>
                </a:solidFill>
                <a:latin typeface="DM Sans Bold"/>
              </a:rPr>
              <a:t>Application Developers:</a:t>
            </a:r>
            <a:r>
              <a:rPr lang="en-US" sz="2724" spc="266">
                <a:solidFill>
                  <a:srgbClr val="231F20"/>
                </a:solidFill>
                <a:latin typeface="DM Sans"/>
              </a:rPr>
              <a:t> This user class comes into play if the euphemism detection model is incorporated into a larger application. The system can be integrated into other social media platforms and used for content moderation.</a:t>
            </a:r>
          </a:p>
          <a:p>
            <a:pPr>
              <a:lnSpc>
                <a:spcPts val="3897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076980" y="745925"/>
            <a:ext cx="12134040" cy="8729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03"/>
              </a:lnSpc>
            </a:pPr>
            <a:r>
              <a:rPr lang="en-US" sz="5147" spc="272">
                <a:solidFill>
                  <a:srgbClr val="231F20"/>
                </a:solidFill>
                <a:latin typeface="Oswald Bold"/>
              </a:rPr>
              <a:t>GENERAL CONSTRAINTS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4479722" y="-4833750"/>
            <a:ext cx="7616557" cy="7815497"/>
          </a:xfrm>
          <a:custGeom>
            <a:avLst/>
            <a:gdLst/>
            <a:ahLst/>
            <a:cxnLst/>
            <a:rect r="r" b="b" t="t" l="l"/>
            <a:pathLst>
              <a:path h="7815497" w="761655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4176364">
            <a:off x="-4453389" y="7461249"/>
            <a:ext cx="7616557" cy="7815497"/>
          </a:xfrm>
          <a:custGeom>
            <a:avLst/>
            <a:gdLst/>
            <a:ahLst/>
            <a:cxnLst/>
            <a:rect r="r" b="b" t="t" l="l"/>
            <a:pathLst>
              <a:path h="7815497" w="7616557">
                <a:moveTo>
                  <a:pt x="0" y="0"/>
                </a:moveTo>
                <a:lnTo>
                  <a:pt x="7616557" y="0"/>
                </a:lnTo>
                <a:lnTo>
                  <a:pt x="7616557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857238" y="0"/>
            <a:ext cx="2430762" cy="1305614"/>
          </a:xfrm>
          <a:custGeom>
            <a:avLst/>
            <a:gdLst/>
            <a:ahLst/>
            <a:cxnLst/>
            <a:rect r="r" b="b" t="t" l="l"/>
            <a:pathLst>
              <a:path h="1305614" w="2430762">
                <a:moveTo>
                  <a:pt x="0" y="0"/>
                </a:moveTo>
                <a:lnTo>
                  <a:pt x="2430762" y="0"/>
                </a:lnTo>
                <a:lnTo>
                  <a:pt x="2430762" y="1305614"/>
                </a:lnTo>
                <a:lnTo>
                  <a:pt x="0" y="130561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43088" r="0" b="-43088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2638508"/>
            <a:ext cx="16535991" cy="60554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52908" indent="-326454" lvl="1">
              <a:lnSpc>
                <a:spcPts val="4173"/>
              </a:lnSpc>
              <a:buFont typeface="Arial"/>
              <a:buChar char="•"/>
            </a:pPr>
            <a:r>
              <a:rPr lang="en-US" sz="3024" spc="296">
                <a:solidFill>
                  <a:srgbClr val="231F20"/>
                </a:solidFill>
                <a:latin typeface="DM Sans Bold"/>
              </a:rPr>
              <a:t>Language Diversity</a:t>
            </a:r>
            <a:r>
              <a:rPr lang="en-US" sz="3024" spc="296">
                <a:solidFill>
                  <a:srgbClr val="231F20"/>
                </a:solidFill>
                <a:latin typeface="DM Sans"/>
              </a:rPr>
              <a:t>: Multiple languages and dialects require adaptable systems for accurate toxicity detection.</a:t>
            </a:r>
          </a:p>
          <a:p>
            <a:pPr marL="696086" indent="-348043" lvl="1">
              <a:lnSpc>
                <a:spcPts val="4449"/>
              </a:lnSpc>
              <a:buFont typeface="Arial"/>
              <a:buChar char="•"/>
            </a:pPr>
            <a:r>
              <a:rPr lang="en-US" sz="3224" spc="315">
                <a:solidFill>
                  <a:srgbClr val="231F20"/>
                </a:solidFill>
                <a:latin typeface="DM Sans Bold"/>
              </a:rPr>
              <a:t>Contextual Understanding:</a:t>
            </a:r>
            <a:r>
              <a:rPr lang="en-US" sz="3224" spc="315">
                <a:solidFill>
                  <a:srgbClr val="231F20"/>
                </a:solidFill>
                <a:latin typeface="DM Sans"/>
              </a:rPr>
              <a:t> Nuanced context makes accurate detection challenging.</a:t>
            </a:r>
          </a:p>
          <a:p>
            <a:pPr marL="696086" indent="-348043" lvl="1">
              <a:lnSpc>
                <a:spcPts val="4449"/>
              </a:lnSpc>
              <a:buFont typeface="Arial"/>
              <a:buChar char="•"/>
            </a:pPr>
            <a:r>
              <a:rPr lang="en-US" sz="3224" spc="315">
                <a:solidFill>
                  <a:srgbClr val="231F20"/>
                </a:solidFill>
                <a:latin typeface="DM Sans Bold"/>
              </a:rPr>
              <a:t>Algorithm Biases:</a:t>
            </a:r>
            <a:r>
              <a:rPr lang="en-US" sz="3224" spc="315">
                <a:solidFill>
                  <a:srgbClr val="231F20"/>
                </a:solidFill>
                <a:latin typeface="DM Sans"/>
              </a:rPr>
              <a:t> Biases in models necessitate careful preprocessing and evaluation.</a:t>
            </a:r>
          </a:p>
          <a:p>
            <a:pPr marL="696086" indent="-348043" lvl="1">
              <a:lnSpc>
                <a:spcPts val="4449"/>
              </a:lnSpc>
              <a:buFont typeface="Arial"/>
              <a:buChar char="•"/>
            </a:pPr>
            <a:r>
              <a:rPr lang="en-US" sz="3224" spc="315">
                <a:solidFill>
                  <a:srgbClr val="231F20"/>
                </a:solidFill>
                <a:latin typeface="DM Sans Bold"/>
              </a:rPr>
              <a:t>Privacy Concerns</a:t>
            </a:r>
            <a:r>
              <a:rPr lang="en-US" sz="3224" spc="315">
                <a:solidFill>
                  <a:srgbClr val="231F20"/>
                </a:solidFill>
                <a:latin typeface="DM Sans"/>
              </a:rPr>
              <a:t>: Analyzing user data raises privacy issues, demanding stringent privacy measures.</a:t>
            </a:r>
          </a:p>
          <a:p>
            <a:pPr marL="696086" indent="-348043" lvl="1">
              <a:lnSpc>
                <a:spcPts val="4449"/>
              </a:lnSpc>
              <a:buFont typeface="Arial"/>
              <a:buChar char="•"/>
            </a:pPr>
            <a:r>
              <a:rPr lang="en-US" sz="3224" spc="315">
                <a:solidFill>
                  <a:srgbClr val="231F20"/>
                </a:solidFill>
                <a:latin typeface="DM Sans Bold"/>
              </a:rPr>
              <a:t>Resource Limitations:</a:t>
            </a:r>
            <a:r>
              <a:rPr lang="en-US" sz="3224" spc="315">
                <a:solidFill>
                  <a:srgbClr val="231F20"/>
                </a:solidFill>
                <a:latin typeface="DM Sans"/>
              </a:rPr>
              <a:t> Real-time detection needs efficient algorithms to conserve resources.</a:t>
            </a:r>
          </a:p>
          <a:p>
            <a:pPr>
              <a:lnSpc>
                <a:spcPts val="4173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076980" y="745925"/>
            <a:ext cx="12134040" cy="8729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03"/>
              </a:lnSpc>
            </a:pPr>
            <a:r>
              <a:rPr lang="en-US" sz="5147" spc="272">
                <a:solidFill>
                  <a:srgbClr val="231F20"/>
                </a:solidFill>
                <a:latin typeface="Oswald Bold"/>
              </a:rPr>
              <a:t> DEPENDENCIES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4479722" y="-4833750"/>
            <a:ext cx="7616557" cy="7815497"/>
          </a:xfrm>
          <a:custGeom>
            <a:avLst/>
            <a:gdLst/>
            <a:ahLst/>
            <a:cxnLst/>
            <a:rect r="r" b="b" t="t" l="l"/>
            <a:pathLst>
              <a:path h="7815497" w="761655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4176364">
            <a:off x="-4453389" y="7461249"/>
            <a:ext cx="7616557" cy="7815497"/>
          </a:xfrm>
          <a:custGeom>
            <a:avLst/>
            <a:gdLst/>
            <a:ahLst/>
            <a:cxnLst/>
            <a:rect r="r" b="b" t="t" l="l"/>
            <a:pathLst>
              <a:path h="7815497" w="7616557">
                <a:moveTo>
                  <a:pt x="0" y="0"/>
                </a:moveTo>
                <a:lnTo>
                  <a:pt x="7616557" y="0"/>
                </a:lnTo>
                <a:lnTo>
                  <a:pt x="7616557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857238" y="0"/>
            <a:ext cx="2430762" cy="1305614"/>
          </a:xfrm>
          <a:custGeom>
            <a:avLst/>
            <a:gdLst/>
            <a:ahLst/>
            <a:cxnLst/>
            <a:rect r="r" b="b" t="t" l="l"/>
            <a:pathLst>
              <a:path h="1305614" w="2430762">
                <a:moveTo>
                  <a:pt x="0" y="0"/>
                </a:moveTo>
                <a:lnTo>
                  <a:pt x="2430762" y="0"/>
                </a:lnTo>
                <a:lnTo>
                  <a:pt x="2430762" y="1305614"/>
                </a:lnTo>
                <a:lnTo>
                  <a:pt x="0" y="130561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43088" r="0" b="-43088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842019" y="2669387"/>
            <a:ext cx="16230600" cy="63903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17676" indent="-358838" lvl="1">
              <a:lnSpc>
                <a:spcPts val="4587"/>
              </a:lnSpc>
              <a:buFont typeface="Arial"/>
              <a:buChar char="•"/>
            </a:pPr>
            <a:r>
              <a:rPr lang="en-US" sz="3324" spc="325">
                <a:solidFill>
                  <a:srgbClr val="231F20"/>
                </a:solidFill>
                <a:latin typeface="DM Sans Bold"/>
              </a:rPr>
              <a:t>Standardized Data Format: </a:t>
            </a:r>
            <a:r>
              <a:rPr lang="en-US" sz="3324" spc="325">
                <a:solidFill>
                  <a:srgbClr val="231F20"/>
                </a:solidFill>
                <a:latin typeface="DM Sans"/>
              </a:rPr>
              <a:t>Input data will be consistently formatted for analysis.</a:t>
            </a:r>
          </a:p>
          <a:p>
            <a:pPr marL="717676" indent="-358838" lvl="1">
              <a:lnSpc>
                <a:spcPts val="4587"/>
              </a:lnSpc>
              <a:buFont typeface="Arial"/>
              <a:buChar char="•"/>
            </a:pPr>
            <a:r>
              <a:rPr lang="en-US" sz="3324" spc="325">
                <a:solidFill>
                  <a:srgbClr val="231F20"/>
                </a:solidFill>
                <a:latin typeface="DM Sans Bold"/>
              </a:rPr>
              <a:t>Access to Training Data:</a:t>
            </a:r>
            <a:r>
              <a:rPr lang="en-US" sz="3324" spc="325">
                <a:solidFill>
                  <a:srgbClr val="231F20"/>
                </a:solidFill>
                <a:latin typeface="DM Sans"/>
              </a:rPr>
              <a:t> Availability of diverse, labeled datasets for model training.</a:t>
            </a:r>
          </a:p>
          <a:p>
            <a:pPr marL="717676" indent="-358838" lvl="1">
              <a:lnSpc>
                <a:spcPts val="4587"/>
              </a:lnSpc>
              <a:buFont typeface="Arial"/>
              <a:buChar char="•"/>
            </a:pPr>
            <a:r>
              <a:rPr lang="en-US" sz="3324" spc="325">
                <a:solidFill>
                  <a:srgbClr val="231F20"/>
                </a:solidFill>
                <a:latin typeface="DM Sans Bold"/>
              </a:rPr>
              <a:t>Internet Connectivity: </a:t>
            </a:r>
            <a:r>
              <a:rPr lang="en-US" sz="3324" spc="325">
                <a:solidFill>
                  <a:srgbClr val="231F20"/>
                </a:solidFill>
                <a:latin typeface="DM Sans"/>
              </a:rPr>
              <a:t>Users have reliable internet access for using the web application.</a:t>
            </a:r>
          </a:p>
          <a:p>
            <a:pPr marL="717676" indent="-358838" lvl="1">
              <a:lnSpc>
                <a:spcPts val="4587"/>
              </a:lnSpc>
              <a:buFont typeface="Arial"/>
              <a:buChar char="•"/>
            </a:pPr>
            <a:r>
              <a:rPr lang="en-US" sz="3324" spc="325">
                <a:solidFill>
                  <a:srgbClr val="231F20"/>
                </a:solidFill>
                <a:latin typeface="DM Sans Bold"/>
              </a:rPr>
              <a:t>User Engagement: </a:t>
            </a:r>
            <a:r>
              <a:rPr lang="en-US" sz="3324" spc="325">
                <a:solidFill>
                  <a:srgbClr val="231F20"/>
                </a:solidFill>
                <a:latin typeface="DM Sans"/>
              </a:rPr>
              <a:t>Users will actively use the tool and provide feedback.</a:t>
            </a:r>
          </a:p>
          <a:p>
            <a:pPr marL="717676" indent="-358838" lvl="1">
              <a:lnSpc>
                <a:spcPts val="4587"/>
              </a:lnSpc>
              <a:buFont typeface="Arial"/>
              <a:buChar char="•"/>
            </a:pPr>
            <a:r>
              <a:rPr lang="en-US" sz="3324" spc="325">
                <a:solidFill>
                  <a:srgbClr val="231F20"/>
                </a:solidFill>
                <a:latin typeface="DM Sans Bold"/>
              </a:rPr>
              <a:t>Regulatory Compliance:</a:t>
            </a:r>
            <a:r>
              <a:rPr lang="en-US" sz="3324" spc="325">
                <a:solidFill>
                  <a:srgbClr val="231F20"/>
                </a:solidFill>
                <a:latin typeface="DM Sans"/>
              </a:rPr>
              <a:t> Adherence to legal regulations regarding data privacy and protection.</a:t>
            </a:r>
          </a:p>
          <a:p>
            <a:pPr>
              <a:lnSpc>
                <a:spcPts val="4725"/>
              </a:lnSpc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DAF_OaBrgt0</dc:identifier>
  <dcterms:modified xsi:type="dcterms:W3CDTF">2011-08-01T06:04:30Z</dcterms:modified>
  <cp:revision>1</cp:revision>
  <dc:title>Capstone Review 2 team 66  PPT</dc:title>
</cp:coreProperties>
</file>